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drawings/drawing1.xml" ContentType="application/vnd.openxmlformats-officedocument.drawingml.chartshapes+xml"/>
  <Override PartName="/ppt/charts/chart6.xml" ContentType="application/vnd.openxmlformats-officedocument.drawingml.chart+xml"/>
  <Override PartName="/ppt/charts/chart7.xml" ContentType="application/vnd.openxmlformats-officedocument.drawingml.chart+xml"/>
  <Override PartName="/ppt/notesSlides/notesSlide4.xml" ContentType="application/vnd.openxmlformats-officedocument.presentationml.notesSlide+xml"/>
  <Override PartName="/ppt/charts/chart8.xml" ContentType="application/vnd.openxmlformats-officedocument.drawingml.chart+xml"/>
  <Override PartName="/ppt/charts/style4.xml" ContentType="application/vnd.ms-office.chartstyle+xml"/>
  <Override PartName="/ppt/charts/colors4.xml" ContentType="application/vnd.ms-office.chartcolorstyle+xml"/>
  <Override PartName="/ppt/charts/chart9.xml" ContentType="application/vnd.openxmlformats-officedocument.drawingml.chart+xml"/>
  <Override PartName="/ppt/charts/style5.xml" ContentType="application/vnd.ms-office.chartstyle+xml"/>
  <Override PartName="/ppt/charts/colors5.xml" ContentType="application/vnd.ms-office.chartcolorstyle+xml"/>
  <Override PartName="/ppt/tags/tag15.xml" ContentType="application/vnd.openxmlformats-officedocument.presentationml.tags+xml"/>
  <Override PartName="/ppt/tags/tag16.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1"/>
  </p:notesMasterIdLst>
  <p:sldIdLst>
    <p:sldId id="267" r:id="rId3"/>
    <p:sldId id="268" r:id="rId4"/>
    <p:sldId id="265" r:id="rId5"/>
    <p:sldId id="257" r:id="rId6"/>
    <p:sldId id="258" r:id="rId7"/>
    <p:sldId id="271" r:id="rId8"/>
    <p:sldId id="275" r:id="rId9"/>
    <p:sldId id="278" r:id="rId10"/>
  </p:sldIdLst>
  <p:sldSz cx="13141325" cy="7489825"/>
  <p:notesSz cx="6797675" cy="9928225"/>
  <p:defaultTextStyle>
    <a:defPPr>
      <a:defRPr lang="en-US"/>
    </a:defPPr>
    <a:lvl1pPr marL="0" algn="l" defTabSz="939916" rtl="0" eaLnBrk="1" latinLnBrk="0" hangingPunct="1">
      <a:defRPr sz="1900" kern="1200">
        <a:solidFill>
          <a:schemeClr val="tx1"/>
        </a:solidFill>
        <a:latin typeface="+mn-lt"/>
        <a:ea typeface="+mn-ea"/>
        <a:cs typeface="+mn-cs"/>
      </a:defRPr>
    </a:lvl1pPr>
    <a:lvl2pPr marL="469959" algn="l" defTabSz="939916" rtl="0" eaLnBrk="1" latinLnBrk="0" hangingPunct="1">
      <a:defRPr sz="1900" kern="1200">
        <a:solidFill>
          <a:schemeClr val="tx1"/>
        </a:solidFill>
        <a:latin typeface="+mn-lt"/>
        <a:ea typeface="+mn-ea"/>
        <a:cs typeface="+mn-cs"/>
      </a:defRPr>
    </a:lvl2pPr>
    <a:lvl3pPr marL="939916" algn="l" defTabSz="939916" rtl="0" eaLnBrk="1" latinLnBrk="0" hangingPunct="1">
      <a:defRPr sz="1900" kern="1200">
        <a:solidFill>
          <a:schemeClr val="tx1"/>
        </a:solidFill>
        <a:latin typeface="+mn-lt"/>
        <a:ea typeface="+mn-ea"/>
        <a:cs typeface="+mn-cs"/>
      </a:defRPr>
    </a:lvl3pPr>
    <a:lvl4pPr marL="1409872" algn="l" defTabSz="939916" rtl="0" eaLnBrk="1" latinLnBrk="0" hangingPunct="1">
      <a:defRPr sz="1900" kern="1200">
        <a:solidFill>
          <a:schemeClr val="tx1"/>
        </a:solidFill>
        <a:latin typeface="+mn-lt"/>
        <a:ea typeface="+mn-ea"/>
        <a:cs typeface="+mn-cs"/>
      </a:defRPr>
    </a:lvl4pPr>
    <a:lvl5pPr marL="1879828" algn="l" defTabSz="939916" rtl="0" eaLnBrk="1" latinLnBrk="0" hangingPunct="1">
      <a:defRPr sz="1900" kern="1200">
        <a:solidFill>
          <a:schemeClr val="tx1"/>
        </a:solidFill>
        <a:latin typeface="+mn-lt"/>
        <a:ea typeface="+mn-ea"/>
        <a:cs typeface="+mn-cs"/>
      </a:defRPr>
    </a:lvl5pPr>
    <a:lvl6pPr marL="2349786" algn="l" defTabSz="939916" rtl="0" eaLnBrk="1" latinLnBrk="0" hangingPunct="1">
      <a:defRPr sz="1900" kern="1200">
        <a:solidFill>
          <a:schemeClr val="tx1"/>
        </a:solidFill>
        <a:latin typeface="+mn-lt"/>
        <a:ea typeface="+mn-ea"/>
        <a:cs typeface="+mn-cs"/>
      </a:defRPr>
    </a:lvl6pPr>
    <a:lvl7pPr marL="2819745" algn="l" defTabSz="939916" rtl="0" eaLnBrk="1" latinLnBrk="0" hangingPunct="1">
      <a:defRPr sz="1900" kern="1200">
        <a:solidFill>
          <a:schemeClr val="tx1"/>
        </a:solidFill>
        <a:latin typeface="+mn-lt"/>
        <a:ea typeface="+mn-ea"/>
        <a:cs typeface="+mn-cs"/>
      </a:defRPr>
    </a:lvl7pPr>
    <a:lvl8pPr marL="3289701" algn="l" defTabSz="939916" rtl="0" eaLnBrk="1" latinLnBrk="0" hangingPunct="1">
      <a:defRPr sz="1900" kern="1200">
        <a:solidFill>
          <a:schemeClr val="tx1"/>
        </a:solidFill>
        <a:latin typeface="+mn-lt"/>
        <a:ea typeface="+mn-ea"/>
        <a:cs typeface="+mn-cs"/>
      </a:defRPr>
    </a:lvl8pPr>
    <a:lvl9pPr marL="3759658" algn="l" defTabSz="939916"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60">
          <p15:clr>
            <a:srgbClr val="A4A3A4"/>
          </p15:clr>
        </p15:guide>
        <p15:guide id="2" pos="41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63" d="100"/>
          <a:sy n="63" d="100"/>
        </p:scale>
        <p:origin x="804" y="48"/>
      </p:cViewPr>
      <p:guideLst>
        <p:guide orient="horz" pos="2360"/>
        <p:guide pos="41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ankoleg\Documents\Tools\Copy%20of%20Monthly%20Report%20Workbook.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bankoleg\Documents\Tools\Copy%20of%20Monthly%20Report%20Workbook.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bankoleg\Desktop\Bond%20Analysis%20.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bankoleg\Documents\Tools\Copy%20of%20Monthly%20Report%20Workbook.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bankoleg\Documents\Tools\Copy%20of%20Monthly%20Report%20Workbook.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bankoleg\Documents\Tools\Copy%20of%20Monthly%20Report%20Workbook.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bankoleg\Documents\Tools\Copy%20of%20Monthly%20Report%20Workbook.xlsx"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file:///C:\Users\bankoleg\Desktop\Bond%20Analysis%20.xlsx" TargetMode="External"/><Relationship Id="rId2" Type="http://schemas.microsoft.com/office/2011/relationships/chartColorStyle" Target="colors4.xml"/><Relationship Id="rId1" Type="http://schemas.microsoft.com/office/2011/relationships/chartStyle" Target="style4.xml"/></Relationships>
</file>

<file path=ppt/charts/_rels/chart9.xml.rels><?xml version="1.0" encoding="UTF-8" standalone="yes"?>
<Relationships xmlns="http://schemas.openxmlformats.org/package/2006/relationships"><Relationship Id="rId3" Type="http://schemas.openxmlformats.org/officeDocument/2006/relationships/oleObject" Target="file:///C:\Users\bankoleg\Desktop\Bond%20Analysis%20.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rgbClr val="FF0000"/>
                </a:solidFill>
                <a:latin typeface="Lucida Sans" panose="020B0602030504020204" pitchFamily="34" charset="0"/>
                <a:ea typeface="+mn-ea"/>
                <a:cs typeface="+mn-cs"/>
              </a:defRPr>
            </a:pPr>
            <a:r>
              <a:rPr lang="en-US">
                <a:solidFill>
                  <a:srgbClr val="FF0000"/>
                </a:solidFill>
              </a:rPr>
              <a:t>Interbank rate (N/USD)</a:t>
            </a:r>
          </a:p>
        </c:rich>
      </c:tx>
      <c:layout>
        <c:manualLayout>
          <c:xMode val="edge"/>
          <c:yMode val="edge"/>
          <c:x val="0.12844172451648161"/>
          <c:y val="7.407407407407407E-2"/>
        </c:manualLayout>
      </c:layout>
      <c:overlay val="0"/>
      <c:spPr>
        <a:noFill/>
        <a:ln>
          <a:noFill/>
        </a:ln>
        <a:effectLst/>
      </c:spPr>
      <c:txPr>
        <a:bodyPr rot="0" spcFirstLastPara="1" vertOverflow="ellipsis" vert="horz" wrap="square" anchor="ctr" anchorCtr="1"/>
        <a:lstStyle/>
        <a:p>
          <a:pPr>
            <a:defRPr sz="1440" b="1" i="0" u="none" strike="noStrike" kern="1200" spc="0" baseline="0">
              <a:solidFill>
                <a:srgbClr val="FF0000"/>
              </a:solidFill>
              <a:latin typeface="Lucida Sans" panose="020B0602030504020204" pitchFamily="34" charset="0"/>
              <a:ea typeface="+mn-ea"/>
              <a:cs typeface="+mn-cs"/>
            </a:defRPr>
          </a:pPr>
          <a:endParaRPr lang="en-US"/>
        </a:p>
      </c:txPr>
    </c:title>
    <c:autoTitleDeleted val="0"/>
    <c:plotArea>
      <c:layout>
        <c:manualLayout>
          <c:layoutTarget val="inner"/>
          <c:xMode val="edge"/>
          <c:yMode val="edge"/>
          <c:x val="8.1804044747852953E-2"/>
          <c:y val="4.0543890347039958E-2"/>
          <c:w val="0.81727530672451165"/>
          <c:h val="0.73116433362496358"/>
        </c:manualLayout>
      </c:layout>
      <c:lineChart>
        <c:grouping val="standard"/>
        <c:varyColors val="0"/>
        <c:ser>
          <c:idx val="0"/>
          <c:order val="0"/>
          <c:tx>
            <c:strRef>
              <c:f>'Exchange Rate'!$D$2</c:f>
              <c:strCache>
                <c:ptCount val="1"/>
                <c:pt idx="0">
                  <c:v>Interbank rate (N/USD)</c:v>
                </c:pt>
              </c:strCache>
            </c:strRef>
          </c:tx>
          <c:spPr>
            <a:ln w="28575" cap="rnd">
              <a:solidFill>
                <a:srgbClr val="002060">
                  <a:alpha val="95000"/>
                </a:srgbClr>
              </a:solidFill>
              <a:round/>
            </a:ln>
            <a:effectLst/>
          </c:spPr>
          <c:marker>
            <c:symbol val="none"/>
          </c:marker>
          <c:cat>
            <c:numRef>
              <c:f>'Exchange Rate'!$C$134:$C$300</c:f>
              <c:numCache>
                <c:formatCode>[$-F800]dddd\,\ mmmm\ dd\,\ yyyy</c:formatCode>
                <c:ptCount val="167"/>
                <c:pt idx="0">
                  <c:v>42738</c:v>
                </c:pt>
                <c:pt idx="1">
                  <c:v>42739</c:v>
                </c:pt>
                <c:pt idx="2">
                  <c:v>42740</c:v>
                </c:pt>
                <c:pt idx="3">
                  <c:v>42741</c:v>
                </c:pt>
                <c:pt idx="4">
                  <c:v>42744</c:v>
                </c:pt>
                <c:pt idx="5">
                  <c:v>42745</c:v>
                </c:pt>
                <c:pt idx="6">
                  <c:v>42746</c:v>
                </c:pt>
                <c:pt idx="7">
                  <c:v>42747</c:v>
                </c:pt>
                <c:pt idx="8">
                  <c:v>42748</c:v>
                </c:pt>
                <c:pt idx="9">
                  <c:v>42751</c:v>
                </c:pt>
                <c:pt idx="10">
                  <c:v>42752</c:v>
                </c:pt>
                <c:pt idx="11">
                  <c:v>42753</c:v>
                </c:pt>
                <c:pt idx="12">
                  <c:v>42754</c:v>
                </c:pt>
                <c:pt idx="13">
                  <c:v>42755</c:v>
                </c:pt>
                <c:pt idx="14">
                  <c:v>42758</c:v>
                </c:pt>
                <c:pt idx="15">
                  <c:v>42759</c:v>
                </c:pt>
                <c:pt idx="16">
                  <c:v>42760</c:v>
                </c:pt>
                <c:pt idx="17">
                  <c:v>42761</c:v>
                </c:pt>
                <c:pt idx="18">
                  <c:v>42762</c:v>
                </c:pt>
                <c:pt idx="19">
                  <c:v>42765</c:v>
                </c:pt>
                <c:pt idx="20">
                  <c:v>42766</c:v>
                </c:pt>
                <c:pt idx="21">
                  <c:v>42767</c:v>
                </c:pt>
                <c:pt idx="22">
                  <c:v>42768</c:v>
                </c:pt>
                <c:pt idx="23">
                  <c:v>42769</c:v>
                </c:pt>
                <c:pt idx="24">
                  <c:v>42772</c:v>
                </c:pt>
                <c:pt idx="25">
                  <c:v>42773</c:v>
                </c:pt>
                <c:pt idx="26">
                  <c:v>42774</c:v>
                </c:pt>
                <c:pt idx="27">
                  <c:v>42775</c:v>
                </c:pt>
                <c:pt idx="28">
                  <c:v>42776</c:v>
                </c:pt>
                <c:pt idx="29">
                  <c:v>42779</c:v>
                </c:pt>
                <c:pt idx="30">
                  <c:v>42780</c:v>
                </c:pt>
                <c:pt idx="31">
                  <c:v>42781</c:v>
                </c:pt>
                <c:pt idx="32">
                  <c:v>42782</c:v>
                </c:pt>
                <c:pt idx="33">
                  <c:v>42783</c:v>
                </c:pt>
                <c:pt idx="34">
                  <c:v>42786</c:v>
                </c:pt>
                <c:pt idx="35">
                  <c:v>42787</c:v>
                </c:pt>
                <c:pt idx="36">
                  <c:v>42788</c:v>
                </c:pt>
                <c:pt idx="37">
                  <c:v>42789</c:v>
                </c:pt>
                <c:pt idx="38">
                  <c:v>42790</c:v>
                </c:pt>
                <c:pt idx="39">
                  <c:v>42793</c:v>
                </c:pt>
                <c:pt idx="40">
                  <c:v>42794</c:v>
                </c:pt>
                <c:pt idx="41">
                  <c:v>42795</c:v>
                </c:pt>
                <c:pt idx="42">
                  <c:v>42796</c:v>
                </c:pt>
                <c:pt idx="43">
                  <c:v>42797</c:v>
                </c:pt>
                <c:pt idx="44">
                  <c:v>42800</c:v>
                </c:pt>
                <c:pt idx="45">
                  <c:v>42801</c:v>
                </c:pt>
                <c:pt idx="46">
                  <c:v>42802</c:v>
                </c:pt>
                <c:pt idx="47">
                  <c:v>42803</c:v>
                </c:pt>
                <c:pt idx="48">
                  <c:v>42804</c:v>
                </c:pt>
                <c:pt idx="49">
                  <c:v>42807</c:v>
                </c:pt>
                <c:pt idx="50">
                  <c:v>42808</c:v>
                </c:pt>
                <c:pt idx="51">
                  <c:v>42809</c:v>
                </c:pt>
                <c:pt idx="52">
                  <c:v>42810</c:v>
                </c:pt>
                <c:pt idx="53">
                  <c:v>42811</c:v>
                </c:pt>
                <c:pt idx="54">
                  <c:v>42814</c:v>
                </c:pt>
                <c:pt idx="55">
                  <c:v>42815</c:v>
                </c:pt>
                <c:pt idx="56">
                  <c:v>42816</c:v>
                </c:pt>
                <c:pt idx="57">
                  <c:v>42817</c:v>
                </c:pt>
                <c:pt idx="58">
                  <c:v>42818</c:v>
                </c:pt>
                <c:pt idx="59">
                  <c:v>42821</c:v>
                </c:pt>
                <c:pt idx="60">
                  <c:v>42822</c:v>
                </c:pt>
                <c:pt idx="61">
                  <c:v>42823</c:v>
                </c:pt>
                <c:pt idx="62">
                  <c:v>42824</c:v>
                </c:pt>
                <c:pt idx="63">
                  <c:v>42825</c:v>
                </c:pt>
                <c:pt idx="64">
                  <c:v>42828</c:v>
                </c:pt>
                <c:pt idx="65">
                  <c:v>42829</c:v>
                </c:pt>
                <c:pt idx="66">
                  <c:v>42830</c:v>
                </c:pt>
                <c:pt idx="67">
                  <c:v>42831</c:v>
                </c:pt>
                <c:pt idx="68">
                  <c:v>42832</c:v>
                </c:pt>
                <c:pt idx="69">
                  <c:v>42835</c:v>
                </c:pt>
                <c:pt idx="70">
                  <c:v>42836</c:v>
                </c:pt>
                <c:pt idx="71">
                  <c:v>42837</c:v>
                </c:pt>
                <c:pt idx="72">
                  <c:v>42838</c:v>
                </c:pt>
                <c:pt idx="73">
                  <c:v>42843</c:v>
                </c:pt>
                <c:pt idx="74">
                  <c:v>42844</c:v>
                </c:pt>
                <c:pt idx="75">
                  <c:v>42845</c:v>
                </c:pt>
                <c:pt idx="76">
                  <c:v>42846</c:v>
                </c:pt>
                <c:pt idx="77">
                  <c:v>42849</c:v>
                </c:pt>
                <c:pt idx="78">
                  <c:v>42850</c:v>
                </c:pt>
                <c:pt idx="79">
                  <c:v>42851</c:v>
                </c:pt>
                <c:pt idx="80">
                  <c:v>42852</c:v>
                </c:pt>
                <c:pt idx="81">
                  <c:v>42853</c:v>
                </c:pt>
                <c:pt idx="82">
                  <c:v>42857</c:v>
                </c:pt>
                <c:pt idx="83">
                  <c:v>42858</c:v>
                </c:pt>
                <c:pt idx="84">
                  <c:v>42859</c:v>
                </c:pt>
                <c:pt idx="85">
                  <c:v>42860</c:v>
                </c:pt>
                <c:pt idx="86">
                  <c:v>42863</c:v>
                </c:pt>
                <c:pt idx="87">
                  <c:v>42864</c:v>
                </c:pt>
                <c:pt idx="88">
                  <c:v>42865</c:v>
                </c:pt>
                <c:pt idx="89">
                  <c:v>42866</c:v>
                </c:pt>
                <c:pt idx="90">
                  <c:v>42867</c:v>
                </c:pt>
                <c:pt idx="91">
                  <c:v>42870</c:v>
                </c:pt>
                <c:pt idx="92">
                  <c:v>42871</c:v>
                </c:pt>
                <c:pt idx="93">
                  <c:v>42872</c:v>
                </c:pt>
                <c:pt idx="94">
                  <c:v>42873</c:v>
                </c:pt>
                <c:pt idx="95">
                  <c:v>42874</c:v>
                </c:pt>
                <c:pt idx="96">
                  <c:v>42877</c:v>
                </c:pt>
                <c:pt idx="97">
                  <c:v>42878</c:v>
                </c:pt>
                <c:pt idx="98">
                  <c:v>42879</c:v>
                </c:pt>
                <c:pt idx="99">
                  <c:v>42880</c:v>
                </c:pt>
                <c:pt idx="100">
                  <c:v>42881</c:v>
                </c:pt>
                <c:pt idx="101">
                  <c:v>42885</c:v>
                </c:pt>
                <c:pt idx="102">
                  <c:v>42886</c:v>
                </c:pt>
                <c:pt idx="103">
                  <c:v>42887</c:v>
                </c:pt>
                <c:pt idx="104">
                  <c:v>42888</c:v>
                </c:pt>
                <c:pt idx="105">
                  <c:v>42891</c:v>
                </c:pt>
                <c:pt idx="106">
                  <c:v>42892</c:v>
                </c:pt>
                <c:pt idx="107">
                  <c:v>42893</c:v>
                </c:pt>
                <c:pt idx="108">
                  <c:v>42894</c:v>
                </c:pt>
                <c:pt idx="109">
                  <c:v>42895</c:v>
                </c:pt>
                <c:pt idx="110">
                  <c:v>42898</c:v>
                </c:pt>
                <c:pt idx="111">
                  <c:v>42899</c:v>
                </c:pt>
                <c:pt idx="112">
                  <c:v>42900</c:v>
                </c:pt>
                <c:pt idx="113">
                  <c:v>42901</c:v>
                </c:pt>
                <c:pt idx="114">
                  <c:v>42902</c:v>
                </c:pt>
                <c:pt idx="115">
                  <c:v>42905</c:v>
                </c:pt>
                <c:pt idx="116">
                  <c:v>42906</c:v>
                </c:pt>
                <c:pt idx="117">
                  <c:v>42907</c:v>
                </c:pt>
                <c:pt idx="118">
                  <c:v>42908</c:v>
                </c:pt>
                <c:pt idx="119">
                  <c:v>42909</c:v>
                </c:pt>
                <c:pt idx="120">
                  <c:v>42914</c:v>
                </c:pt>
                <c:pt idx="121">
                  <c:v>42915</c:v>
                </c:pt>
                <c:pt idx="122">
                  <c:v>42916</c:v>
                </c:pt>
                <c:pt idx="123">
                  <c:v>42919</c:v>
                </c:pt>
                <c:pt idx="124">
                  <c:v>42920</c:v>
                </c:pt>
                <c:pt idx="125">
                  <c:v>42921</c:v>
                </c:pt>
                <c:pt idx="126">
                  <c:v>42922</c:v>
                </c:pt>
                <c:pt idx="127">
                  <c:v>42923</c:v>
                </c:pt>
                <c:pt idx="128">
                  <c:v>42926</c:v>
                </c:pt>
                <c:pt idx="129">
                  <c:v>42927</c:v>
                </c:pt>
                <c:pt idx="130">
                  <c:v>42928</c:v>
                </c:pt>
                <c:pt idx="131">
                  <c:v>42929</c:v>
                </c:pt>
                <c:pt idx="132">
                  <c:v>42930</c:v>
                </c:pt>
                <c:pt idx="133">
                  <c:v>42933</c:v>
                </c:pt>
                <c:pt idx="134">
                  <c:v>42934</c:v>
                </c:pt>
                <c:pt idx="135">
                  <c:v>42935</c:v>
                </c:pt>
                <c:pt idx="136">
                  <c:v>42936</c:v>
                </c:pt>
                <c:pt idx="137">
                  <c:v>42937</c:v>
                </c:pt>
                <c:pt idx="138">
                  <c:v>42940</c:v>
                </c:pt>
                <c:pt idx="139">
                  <c:v>42941</c:v>
                </c:pt>
                <c:pt idx="140">
                  <c:v>42942</c:v>
                </c:pt>
                <c:pt idx="141">
                  <c:v>42943</c:v>
                </c:pt>
                <c:pt idx="142">
                  <c:v>42944</c:v>
                </c:pt>
                <c:pt idx="143">
                  <c:v>42947</c:v>
                </c:pt>
                <c:pt idx="144">
                  <c:v>42948</c:v>
                </c:pt>
                <c:pt idx="145">
                  <c:v>42949</c:v>
                </c:pt>
                <c:pt idx="146">
                  <c:v>42950</c:v>
                </c:pt>
                <c:pt idx="147">
                  <c:v>42951</c:v>
                </c:pt>
                <c:pt idx="148">
                  <c:v>42954</c:v>
                </c:pt>
                <c:pt idx="149">
                  <c:v>42955</c:v>
                </c:pt>
                <c:pt idx="150">
                  <c:v>42956</c:v>
                </c:pt>
                <c:pt idx="151">
                  <c:v>42957</c:v>
                </c:pt>
                <c:pt idx="152">
                  <c:v>42958</c:v>
                </c:pt>
                <c:pt idx="153">
                  <c:v>42961</c:v>
                </c:pt>
                <c:pt idx="154">
                  <c:v>42962</c:v>
                </c:pt>
                <c:pt idx="155">
                  <c:v>42963</c:v>
                </c:pt>
                <c:pt idx="156">
                  <c:v>42964</c:v>
                </c:pt>
                <c:pt idx="157">
                  <c:v>42965</c:v>
                </c:pt>
                <c:pt idx="158">
                  <c:v>42968</c:v>
                </c:pt>
                <c:pt idx="159">
                  <c:v>42969</c:v>
                </c:pt>
                <c:pt idx="160">
                  <c:v>42970</c:v>
                </c:pt>
                <c:pt idx="161">
                  <c:v>42971</c:v>
                </c:pt>
                <c:pt idx="162">
                  <c:v>42972</c:v>
                </c:pt>
                <c:pt idx="163">
                  <c:v>42975</c:v>
                </c:pt>
                <c:pt idx="164">
                  <c:v>42976</c:v>
                </c:pt>
                <c:pt idx="165">
                  <c:v>42977</c:v>
                </c:pt>
                <c:pt idx="166">
                  <c:v>42978</c:v>
                </c:pt>
              </c:numCache>
            </c:numRef>
          </c:cat>
          <c:val>
            <c:numRef>
              <c:f>'Exchange Rate'!$D$134:$D$300</c:f>
              <c:numCache>
                <c:formatCode>General</c:formatCode>
                <c:ptCount val="167"/>
                <c:pt idx="0">
                  <c:v>305</c:v>
                </c:pt>
                <c:pt idx="1">
                  <c:v>305</c:v>
                </c:pt>
                <c:pt idx="2">
                  <c:v>305</c:v>
                </c:pt>
                <c:pt idx="3">
                  <c:v>305</c:v>
                </c:pt>
                <c:pt idx="4">
                  <c:v>305</c:v>
                </c:pt>
                <c:pt idx="5">
                  <c:v>305</c:v>
                </c:pt>
                <c:pt idx="6">
                  <c:v>305</c:v>
                </c:pt>
                <c:pt idx="7">
                  <c:v>304.5</c:v>
                </c:pt>
                <c:pt idx="8">
                  <c:v>305</c:v>
                </c:pt>
                <c:pt idx="9">
                  <c:v>305.25</c:v>
                </c:pt>
                <c:pt idx="10">
                  <c:v>305.25</c:v>
                </c:pt>
                <c:pt idx="11">
                  <c:v>305.25</c:v>
                </c:pt>
                <c:pt idx="12">
                  <c:v>305.5</c:v>
                </c:pt>
                <c:pt idx="13">
                  <c:v>305.5</c:v>
                </c:pt>
                <c:pt idx="14">
                  <c:v>305.5</c:v>
                </c:pt>
                <c:pt idx="15">
                  <c:v>305.5</c:v>
                </c:pt>
                <c:pt idx="16">
                  <c:v>305.5</c:v>
                </c:pt>
                <c:pt idx="17">
                  <c:v>305.25</c:v>
                </c:pt>
                <c:pt idx="18">
                  <c:v>305.25</c:v>
                </c:pt>
                <c:pt idx="19">
                  <c:v>305.25</c:v>
                </c:pt>
                <c:pt idx="20">
                  <c:v>305.25</c:v>
                </c:pt>
                <c:pt idx="21">
                  <c:v>315</c:v>
                </c:pt>
                <c:pt idx="22">
                  <c:v>305.25</c:v>
                </c:pt>
                <c:pt idx="23">
                  <c:v>305.25</c:v>
                </c:pt>
                <c:pt idx="24">
                  <c:v>305.25</c:v>
                </c:pt>
                <c:pt idx="25">
                  <c:v>305.25</c:v>
                </c:pt>
                <c:pt idx="26">
                  <c:v>305.25</c:v>
                </c:pt>
                <c:pt idx="27">
                  <c:v>305</c:v>
                </c:pt>
                <c:pt idx="28">
                  <c:v>305</c:v>
                </c:pt>
                <c:pt idx="29">
                  <c:v>305</c:v>
                </c:pt>
                <c:pt idx="30">
                  <c:v>305.5</c:v>
                </c:pt>
                <c:pt idx="31">
                  <c:v>305.5</c:v>
                </c:pt>
                <c:pt idx="32">
                  <c:v>305.5</c:v>
                </c:pt>
                <c:pt idx="33">
                  <c:v>305.5</c:v>
                </c:pt>
                <c:pt idx="34">
                  <c:v>305.25</c:v>
                </c:pt>
                <c:pt idx="35">
                  <c:v>305.25</c:v>
                </c:pt>
                <c:pt idx="36">
                  <c:v>305.25</c:v>
                </c:pt>
                <c:pt idx="37">
                  <c:v>305.25</c:v>
                </c:pt>
                <c:pt idx="38">
                  <c:v>305.5</c:v>
                </c:pt>
                <c:pt idx="39">
                  <c:v>305.5</c:v>
                </c:pt>
                <c:pt idx="40">
                  <c:v>305.5</c:v>
                </c:pt>
                <c:pt idx="41">
                  <c:v>305.25</c:v>
                </c:pt>
                <c:pt idx="42">
                  <c:v>305.25</c:v>
                </c:pt>
                <c:pt idx="43">
                  <c:v>305.25</c:v>
                </c:pt>
                <c:pt idx="44">
                  <c:v>305.5</c:v>
                </c:pt>
                <c:pt idx="45">
                  <c:v>305.75</c:v>
                </c:pt>
                <c:pt idx="46">
                  <c:v>305.7</c:v>
                </c:pt>
                <c:pt idx="47">
                  <c:v>305.8</c:v>
                </c:pt>
                <c:pt idx="48">
                  <c:v>305.8</c:v>
                </c:pt>
                <c:pt idx="49">
                  <c:v>306</c:v>
                </c:pt>
                <c:pt idx="50">
                  <c:v>306.25</c:v>
                </c:pt>
                <c:pt idx="51">
                  <c:v>306</c:v>
                </c:pt>
                <c:pt idx="52">
                  <c:v>306.75</c:v>
                </c:pt>
                <c:pt idx="53">
                  <c:v>306.5</c:v>
                </c:pt>
                <c:pt idx="54">
                  <c:v>307.5</c:v>
                </c:pt>
                <c:pt idx="55">
                  <c:v>307.5</c:v>
                </c:pt>
                <c:pt idx="56">
                  <c:v>307.75</c:v>
                </c:pt>
                <c:pt idx="57">
                  <c:v>308</c:v>
                </c:pt>
                <c:pt idx="58">
                  <c:v>307</c:v>
                </c:pt>
                <c:pt idx="59">
                  <c:v>306.8</c:v>
                </c:pt>
                <c:pt idx="60">
                  <c:v>306.64999999999998</c:v>
                </c:pt>
                <c:pt idx="61">
                  <c:v>306.5</c:v>
                </c:pt>
                <c:pt idx="62">
                  <c:v>306.39999999999998</c:v>
                </c:pt>
                <c:pt idx="63">
                  <c:v>306.35000000000002</c:v>
                </c:pt>
                <c:pt idx="64">
                  <c:v>306.3</c:v>
                </c:pt>
                <c:pt idx="65">
                  <c:v>306.25</c:v>
                </c:pt>
                <c:pt idx="66">
                  <c:v>306.2</c:v>
                </c:pt>
                <c:pt idx="67">
                  <c:v>306.2</c:v>
                </c:pt>
                <c:pt idx="68">
                  <c:v>306.14999999999998</c:v>
                </c:pt>
                <c:pt idx="69">
                  <c:v>306.14999999999998</c:v>
                </c:pt>
                <c:pt idx="70">
                  <c:v>306.10000000000002</c:v>
                </c:pt>
                <c:pt idx="71">
                  <c:v>306.10000000000002</c:v>
                </c:pt>
                <c:pt idx="72">
                  <c:v>306.05</c:v>
                </c:pt>
                <c:pt idx="73">
                  <c:v>306</c:v>
                </c:pt>
                <c:pt idx="74">
                  <c:v>306</c:v>
                </c:pt>
                <c:pt idx="75">
                  <c:v>306</c:v>
                </c:pt>
                <c:pt idx="76">
                  <c:v>306</c:v>
                </c:pt>
                <c:pt idx="77">
                  <c:v>305.95</c:v>
                </c:pt>
                <c:pt idx="78">
                  <c:v>305.89999999999998</c:v>
                </c:pt>
                <c:pt idx="79">
                  <c:v>305.89999999999998</c:v>
                </c:pt>
                <c:pt idx="80">
                  <c:v>305.85000000000002</c:v>
                </c:pt>
                <c:pt idx="81">
                  <c:v>305.85000000000002</c:v>
                </c:pt>
                <c:pt idx="82">
                  <c:v>305.8</c:v>
                </c:pt>
                <c:pt idx="83">
                  <c:v>306.25</c:v>
                </c:pt>
                <c:pt idx="84">
                  <c:v>305.7</c:v>
                </c:pt>
                <c:pt idx="85">
                  <c:v>305.7</c:v>
                </c:pt>
                <c:pt idx="86">
                  <c:v>305.2</c:v>
                </c:pt>
                <c:pt idx="87">
                  <c:v>305.64999999999998</c:v>
                </c:pt>
                <c:pt idx="88">
                  <c:v>305.60000000000002</c:v>
                </c:pt>
                <c:pt idx="89">
                  <c:v>305.60000000000002</c:v>
                </c:pt>
                <c:pt idx="90">
                  <c:v>305.60000000000002</c:v>
                </c:pt>
                <c:pt idx="91">
                  <c:v>305.60000000000002</c:v>
                </c:pt>
                <c:pt idx="92">
                  <c:v>305.45</c:v>
                </c:pt>
                <c:pt idx="93">
                  <c:v>305.45</c:v>
                </c:pt>
                <c:pt idx="94">
                  <c:v>305.45</c:v>
                </c:pt>
                <c:pt idx="95">
                  <c:v>305.45</c:v>
                </c:pt>
                <c:pt idx="96">
                  <c:v>305.45</c:v>
                </c:pt>
                <c:pt idx="97">
                  <c:v>305.39999999999998</c:v>
                </c:pt>
                <c:pt idx="98">
                  <c:v>305.89999999999998</c:v>
                </c:pt>
                <c:pt idx="99">
                  <c:v>305.39999999999998</c:v>
                </c:pt>
                <c:pt idx="100">
                  <c:v>305.35000000000002</c:v>
                </c:pt>
                <c:pt idx="101">
                  <c:v>305.39999999999998</c:v>
                </c:pt>
                <c:pt idx="102">
                  <c:v>305.39999999999998</c:v>
                </c:pt>
                <c:pt idx="103">
                  <c:v>305.45</c:v>
                </c:pt>
                <c:pt idx="104">
                  <c:v>305.5</c:v>
                </c:pt>
                <c:pt idx="105">
                  <c:v>305.55</c:v>
                </c:pt>
                <c:pt idx="106">
                  <c:v>305.55</c:v>
                </c:pt>
                <c:pt idx="107">
                  <c:v>305.60000000000002</c:v>
                </c:pt>
                <c:pt idx="108">
                  <c:v>305.60000000000002</c:v>
                </c:pt>
                <c:pt idx="109">
                  <c:v>305.60000000000002</c:v>
                </c:pt>
                <c:pt idx="110">
                  <c:v>305.64999999999998</c:v>
                </c:pt>
                <c:pt idx="111">
                  <c:v>305.7</c:v>
                </c:pt>
                <c:pt idx="112">
                  <c:v>305.7</c:v>
                </c:pt>
                <c:pt idx="113">
                  <c:v>305.25</c:v>
                </c:pt>
                <c:pt idx="114">
                  <c:v>305.75</c:v>
                </c:pt>
                <c:pt idx="115">
                  <c:v>305.75</c:v>
                </c:pt>
                <c:pt idx="116">
                  <c:v>305.8</c:v>
                </c:pt>
                <c:pt idx="117">
                  <c:v>305.85000000000002</c:v>
                </c:pt>
                <c:pt idx="118">
                  <c:v>305.85000000000002</c:v>
                </c:pt>
                <c:pt idx="119">
                  <c:v>305.85000000000002</c:v>
                </c:pt>
                <c:pt idx="120">
                  <c:v>305.89999999999998</c:v>
                </c:pt>
                <c:pt idx="121">
                  <c:v>305.89999999999998</c:v>
                </c:pt>
                <c:pt idx="122">
                  <c:v>305.89999999999998</c:v>
                </c:pt>
                <c:pt idx="123">
                  <c:v>305.95</c:v>
                </c:pt>
                <c:pt idx="124">
                  <c:v>305.95</c:v>
                </c:pt>
                <c:pt idx="125">
                  <c:v>305.5</c:v>
                </c:pt>
                <c:pt idx="126">
                  <c:v>306.2</c:v>
                </c:pt>
                <c:pt idx="127">
                  <c:v>306</c:v>
                </c:pt>
                <c:pt idx="128">
                  <c:v>306</c:v>
                </c:pt>
                <c:pt idx="129">
                  <c:v>306</c:v>
                </c:pt>
                <c:pt idx="130">
                  <c:v>305.95</c:v>
                </c:pt>
                <c:pt idx="131">
                  <c:v>305.95</c:v>
                </c:pt>
                <c:pt idx="132">
                  <c:v>305.89999999999998</c:v>
                </c:pt>
                <c:pt idx="133">
                  <c:v>305.89999999999998</c:v>
                </c:pt>
                <c:pt idx="134">
                  <c:v>315</c:v>
                </c:pt>
                <c:pt idx="135">
                  <c:v>305.35000000000002</c:v>
                </c:pt>
                <c:pt idx="136">
                  <c:v>305.8</c:v>
                </c:pt>
                <c:pt idx="137">
                  <c:v>305.8</c:v>
                </c:pt>
                <c:pt idx="138">
                  <c:v>305.75</c:v>
                </c:pt>
                <c:pt idx="139">
                  <c:v>305.75</c:v>
                </c:pt>
                <c:pt idx="140">
                  <c:v>305.7</c:v>
                </c:pt>
                <c:pt idx="141">
                  <c:v>305.7</c:v>
                </c:pt>
                <c:pt idx="142">
                  <c:v>306.64999999999998</c:v>
                </c:pt>
                <c:pt idx="143">
                  <c:v>305.64999999999998</c:v>
                </c:pt>
                <c:pt idx="144">
                  <c:v>305.60000000000002</c:v>
                </c:pt>
                <c:pt idx="145">
                  <c:v>305.60000000000002</c:v>
                </c:pt>
                <c:pt idx="146">
                  <c:v>305.55</c:v>
                </c:pt>
                <c:pt idx="147">
                  <c:v>305.55</c:v>
                </c:pt>
                <c:pt idx="148">
                  <c:v>305.5</c:v>
                </c:pt>
                <c:pt idx="149">
                  <c:v>305.5</c:v>
                </c:pt>
                <c:pt idx="150">
                  <c:v>305.55</c:v>
                </c:pt>
                <c:pt idx="151">
                  <c:v>305.55</c:v>
                </c:pt>
                <c:pt idx="152">
                  <c:v>305.60000000000002</c:v>
                </c:pt>
                <c:pt idx="153">
                  <c:v>305.60000000000002</c:v>
                </c:pt>
                <c:pt idx="154">
                  <c:v>305.64999999999998</c:v>
                </c:pt>
                <c:pt idx="155">
                  <c:v>305.64999999999998</c:v>
                </c:pt>
                <c:pt idx="156">
                  <c:v>305.64999999999998</c:v>
                </c:pt>
                <c:pt idx="157">
                  <c:v>305.7</c:v>
                </c:pt>
                <c:pt idx="158">
                  <c:v>305.7</c:v>
                </c:pt>
                <c:pt idx="159">
                  <c:v>305.75</c:v>
                </c:pt>
                <c:pt idx="160">
                  <c:v>305.75</c:v>
                </c:pt>
                <c:pt idx="161">
                  <c:v>305.75</c:v>
                </c:pt>
                <c:pt idx="162">
                  <c:v>305.8</c:v>
                </c:pt>
                <c:pt idx="163">
                  <c:v>305.8</c:v>
                </c:pt>
                <c:pt idx="164">
                  <c:v>305.85000000000002</c:v>
                </c:pt>
                <c:pt idx="165">
                  <c:v>305.35000000000002</c:v>
                </c:pt>
                <c:pt idx="166">
                  <c:v>305.35000000000002</c:v>
                </c:pt>
              </c:numCache>
            </c:numRef>
          </c:val>
          <c:smooth val="0"/>
          <c:extLst>
            <c:ext xmlns:c16="http://schemas.microsoft.com/office/drawing/2014/chart" uri="{C3380CC4-5D6E-409C-BE32-E72D297353CC}">
              <c16:uniqueId val="{00000000-B933-436D-869D-765ABF9987D3}"/>
            </c:ext>
          </c:extLst>
        </c:ser>
        <c:dLbls>
          <c:showLegendKey val="0"/>
          <c:showVal val="0"/>
          <c:showCatName val="0"/>
          <c:showSerName val="0"/>
          <c:showPercent val="0"/>
          <c:showBubbleSize val="0"/>
        </c:dLbls>
        <c:smooth val="0"/>
        <c:axId val="429891376"/>
        <c:axId val="429893344"/>
      </c:lineChart>
      <c:dateAx>
        <c:axId val="429891376"/>
        <c:scaling>
          <c:orientation val="minMax"/>
          <c:max val="42978"/>
          <c:min val="42736"/>
        </c:scaling>
        <c:delete val="0"/>
        <c:axPos val="b"/>
        <c:numFmt formatCode="mmmm\ " sourceLinked="0"/>
        <c:majorTickMark val="in"/>
        <c:minorTickMark val="none"/>
        <c:tickLblPos val="nextTo"/>
        <c:spPr>
          <a:noFill/>
          <a:ln w="9525" cap="flat" cmpd="sng" algn="ctr">
            <a:solidFill>
              <a:schemeClr val="tx1">
                <a:lumMod val="15000"/>
                <a:lumOff val="85000"/>
              </a:schemeClr>
            </a:solidFill>
            <a:round/>
          </a:ln>
          <a:effectLst/>
        </c:spPr>
        <c:txPr>
          <a:bodyPr rot="1380000" spcFirstLastPara="1" vertOverflow="ellipsis" wrap="square" anchor="ctr" anchorCtr="1"/>
          <a:lstStyle/>
          <a:p>
            <a:pPr>
              <a:defRPr sz="1200" b="1" i="0" u="none" strike="noStrike" kern="1200" baseline="0">
                <a:solidFill>
                  <a:schemeClr val="tx1"/>
                </a:solidFill>
                <a:latin typeface="Lucida Sans" panose="020B0602030504020204" pitchFamily="34" charset="0"/>
                <a:ea typeface="+mn-ea"/>
                <a:cs typeface="+mn-cs"/>
              </a:defRPr>
            </a:pPr>
            <a:endParaRPr lang="en-US"/>
          </a:p>
        </c:txPr>
        <c:crossAx val="429893344"/>
        <c:crosses val="autoZero"/>
        <c:auto val="1"/>
        <c:lblOffset val="100"/>
        <c:baseTimeUnit val="days"/>
        <c:majorUnit val="1"/>
        <c:majorTimeUnit val="months"/>
      </c:dateAx>
      <c:valAx>
        <c:axId val="429893344"/>
        <c:scaling>
          <c:orientation val="minMax"/>
          <c:min val="3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Lucida Sans" panose="020B0602030504020204" pitchFamily="34" charset="0"/>
                <a:ea typeface="+mn-ea"/>
                <a:cs typeface="+mn-cs"/>
              </a:defRPr>
            </a:pPr>
            <a:endParaRPr lang="en-US"/>
          </a:p>
        </c:txPr>
        <c:crossAx val="429891376"/>
        <c:crosses val="autoZero"/>
        <c:crossBetween val="between"/>
        <c:majorUnit val="5"/>
      </c:valAx>
      <c:spPr>
        <a:noFill/>
        <a:ln>
          <a:noFill/>
        </a:ln>
        <a:effectLst/>
      </c:spPr>
    </c:plotArea>
    <c:plotVisOnly val="1"/>
    <c:dispBlanksAs val="gap"/>
    <c:showDLblsOverMax val="0"/>
  </c:chart>
  <c:spPr>
    <a:noFill/>
    <a:ln>
      <a:noFill/>
    </a:ln>
    <a:effectLst/>
  </c:spPr>
  <c:txPr>
    <a:bodyPr/>
    <a:lstStyle/>
    <a:p>
      <a:pPr>
        <a:defRPr sz="1200" b="1">
          <a:solidFill>
            <a:schemeClr val="tx1"/>
          </a:solidFill>
          <a:latin typeface="Lucida Sans" panose="020B0602030504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396133410153005E-2"/>
          <c:y val="4.1811846689895474E-2"/>
          <c:w val="0.83520773317969399"/>
          <c:h val="0.84112303035291325"/>
        </c:manualLayout>
      </c:layout>
      <c:lineChart>
        <c:grouping val="standard"/>
        <c:varyColors val="0"/>
        <c:ser>
          <c:idx val="0"/>
          <c:order val="0"/>
          <c:tx>
            <c:strRef>
              <c:f>Sheet2!$I$62</c:f>
              <c:strCache>
                <c:ptCount val="1"/>
                <c:pt idx="0">
                  <c:v>MPR</c:v>
                </c:pt>
              </c:strCache>
            </c:strRef>
          </c:tx>
          <c:spPr>
            <a:ln w="28575" cap="rnd">
              <a:solidFill>
                <a:schemeClr val="accent1"/>
              </a:solidFill>
              <a:round/>
            </a:ln>
            <a:effectLst/>
          </c:spPr>
          <c:marker>
            <c:symbol val="none"/>
          </c:marker>
          <c:cat>
            <c:strRef>
              <c:f>Sheet2!$H$68:$H$82</c:f>
              <c:strCache>
                <c:ptCount val="15"/>
                <c:pt idx="0">
                  <c:v>Jun</c:v>
                </c:pt>
                <c:pt idx="1">
                  <c:v>Jul</c:v>
                </c:pt>
                <c:pt idx="2">
                  <c:v>Aug</c:v>
                </c:pt>
                <c:pt idx="3">
                  <c:v>Sept</c:v>
                </c:pt>
                <c:pt idx="4">
                  <c:v>0ct</c:v>
                </c:pt>
                <c:pt idx="5">
                  <c:v>Nov</c:v>
                </c:pt>
                <c:pt idx="6">
                  <c:v>Dec</c:v>
                </c:pt>
                <c:pt idx="7">
                  <c:v>Jan</c:v>
                </c:pt>
                <c:pt idx="8">
                  <c:v>Feb</c:v>
                </c:pt>
                <c:pt idx="9">
                  <c:v>Mar</c:v>
                </c:pt>
                <c:pt idx="10">
                  <c:v>Apr</c:v>
                </c:pt>
                <c:pt idx="11">
                  <c:v>May</c:v>
                </c:pt>
                <c:pt idx="12">
                  <c:v>Jun</c:v>
                </c:pt>
                <c:pt idx="13">
                  <c:v>Jul</c:v>
                </c:pt>
                <c:pt idx="14">
                  <c:v>Aug</c:v>
                </c:pt>
              </c:strCache>
            </c:strRef>
          </c:cat>
          <c:val>
            <c:numRef>
              <c:f>Sheet2!$I$68:$I$82</c:f>
              <c:numCache>
                <c:formatCode>0%</c:formatCode>
                <c:ptCount val="15"/>
                <c:pt idx="0">
                  <c:v>0.12</c:v>
                </c:pt>
                <c:pt idx="1">
                  <c:v>0.14000000000000001</c:v>
                </c:pt>
                <c:pt idx="2">
                  <c:v>0.14000000000000001</c:v>
                </c:pt>
                <c:pt idx="3">
                  <c:v>0.14000000000000001</c:v>
                </c:pt>
                <c:pt idx="4">
                  <c:v>0.14000000000000001</c:v>
                </c:pt>
                <c:pt idx="5">
                  <c:v>0.14000000000000001</c:v>
                </c:pt>
                <c:pt idx="6">
                  <c:v>0.14000000000000001</c:v>
                </c:pt>
                <c:pt idx="7">
                  <c:v>0.14000000000000001</c:v>
                </c:pt>
                <c:pt idx="8">
                  <c:v>0.14000000000000001</c:v>
                </c:pt>
                <c:pt idx="9">
                  <c:v>0.14000000000000001</c:v>
                </c:pt>
                <c:pt idx="10">
                  <c:v>0.14000000000000001</c:v>
                </c:pt>
                <c:pt idx="11">
                  <c:v>0.14000000000000001</c:v>
                </c:pt>
                <c:pt idx="12">
                  <c:v>0.14000000000000001</c:v>
                </c:pt>
                <c:pt idx="13">
                  <c:v>0.14000000000000001</c:v>
                </c:pt>
                <c:pt idx="14">
                  <c:v>0.14000000000000001</c:v>
                </c:pt>
              </c:numCache>
            </c:numRef>
          </c:val>
          <c:smooth val="0"/>
          <c:extLst>
            <c:ext xmlns:c16="http://schemas.microsoft.com/office/drawing/2014/chart" uri="{C3380CC4-5D6E-409C-BE32-E72D297353CC}">
              <c16:uniqueId val="{00000000-3331-45C7-A9D0-0E1EBA317C87}"/>
            </c:ext>
          </c:extLst>
        </c:ser>
        <c:dLbls>
          <c:showLegendKey val="0"/>
          <c:showVal val="0"/>
          <c:showCatName val="0"/>
          <c:showSerName val="0"/>
          <c:showPercent val="0"/>
          <c:showBubbleSize val="0"/>
        </c:dLbls>
        <c:marker val="1"/>
        <c:smooth val="0"/>
        <c:axId val="317638224"/>
        <c:axId val="317633304"/>
      </c:lineChart>
      <c:lineChart>
        <c:grouping val="standard"/>
        <c:varyColors val="0"/>
        <c:ser>
          <c:idx val="1"/>
          <c:order val="1"/>
          <c:tx>
            <c:strRef>
              <c:f>Sheet2!$J$64</c:f>
              <c:strCache>
                <c:ptCount val="1"/>
                <c:pt idx="0">
                  <c:v>Inflation</c:v>
                </c:pt>
              </c:strCache>
            </c:strRef>
          </c:tx>
          <c:spPr>
            <a:ln w="28575" cap="rnd">
              <a:solidFill>
                <a:schemeClr val="accent2"/>
              </a:solidFill>
              <a:round/>
            </a:ln>
            <a:effectLst/>
          </c:spPr>
          <c:marker>
            <c:symbol val="none"/>
          </c:marker>
          <c:cat>
            <c:strRef>
              <c:f>Sheet2!$H$68:$H$82</c:f>
              <c:strCache>
                <c:ptCount val="15"/>
                <c:pt idx="0">
                  <c:v>Jun</c:v>
                </c:pt>
                <c:pt idx="1">
                  <c:v>Jul</c:v>
                </c:pt>
                <c:pt idx="2">
                  <c:v>Aug</c:v>
                </c:pt>
                <c:pt idx="3">
                  <c:v>Sept</c:v>
                </c:pt>
                <c:pt idx="4">
                  <c:v>0ct</c:v>
                </c:pt>
                <c:pt idx="5">
                  <c:v>Nov</c:v>
                </c:pt>
                <c:pt idx="6">
                  <c:v>Dec</c:v>
                </c:pt>
                <c:pt idx="7">
                  <c:v>Jan</c:v>
                </c:pt>
                <c:pt idx="8">
                  <c:v>Feb</c:v>
                </c:pt>
                <c:pt idx="9">
                  <c:v>Mar</c:v>
                </c:pt>
                <c:pt idx="10">
                  <c:v>Apr</c:v>
                </c:pt>
                <c:pt idx="11">
                  <c:v>May</c:v>
                </c:pt>
                <c:pt idx="12">
                  <c:v>Jun</c:v>
                </c:pt>
                <c:pt idx="13">
                  <c:v>Jul</c:v>
                </c:pt>
                <c:pt idx="14">
                  <c:v>Aug</c:v>
                </c:pt>
              </c:strCache>
            </c:strRef>
          </c:cat>
          <c:val>
            <c:numRef>
              <c:f>Sheet2!$J$70:$J$84</c:f>
              <c:numCache>
                <c:formatCode>0%</c:formatCode>
                <c:ptCount val="15"/>
                <c:pt idx="0">
                  <c:v>0.16500000000000001</c:v>
                </c:pt>
                <c:pt idx="1">
                  <c:v>0.16500000000000001</c:v>
                </c:pt>
                <c:pt idx="2">
                  <c:v>0.17100000000000001</c:v>
                </c:pt>
                <c:pt idx="3">
                  <c:v>0.17899999999999999</c:v>
                </c:pt>
                <c:pt idx="4">
                  <c:v>0.183</c:v>
                </c:pt>
                <c:pt idx="5">
                  <c:v>0.183</c:v>
                </c:pt>
                <c:pt idx="6">
                  <c:v>0.18479999999999999</c:v>
                </c:pt>
                <c:pt idx="7">
                  <c:v>0.1855</c:v>
                </c:pt>
                <c:pt idx="8">
                  <c:v>0.17780000000000001</c:v>
                </c:pt>
                <c:pt idx="9">
                  <c:v>0.1726</c:v>
                </c:pt>
                <c:pt idx="10">
                  <c:v>0.1724</c:v>
                </c:pt>
                <c:pt idx="11">
                  <c:v>0.16250000000000001</c:v>
                </c:pt>
                <c:pt idx="12">
                  <c:v>0.161</c:v>
                </c:pt>
                <c:pt idx="13">
                  <c:v>0.1605</c:v>
                </c:pt>
                <c:pt idx="14">
                  <c:v>0.16010000000000002</c:v>
                </c:pt>
              </c:numCache>
            </c:numRef>
          </c:val>
          <c:smooth val="0"/>
          <c:extLst>
            <c:ext xmlns:c16="http://schemas.microsoft.com/office/drawing/2014/chart" uri="{C3380CC4-5D6E-409C-BE32-E72D297353CC}">
              <c16:uniqueId val="{00000001-3331-45C7-A9D0-0E1EBA317C87}"/>
            </c:ext>
          </c:extLst>
        </c:ser>
        <c:dLbls>
          <c:showLegendKey val="0"/>
          <c:showVal val="0"/>
          <c:showCatName val="0"/>
          <c:showSerName val="0"/>
          <c:showPercent val="0"/>
          <c:showBubbleSize val="0"/>
        </c:dLbls>
        <c:marker val="1"/>
        <c:smooth val="0"/>
        <c:axId val="306227712"/>
        <c:axId val="306226072"/>
      </c:lineChart>
      <c:catAx>
        <c:axId val="317638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317633304"/>
        <c:crosses val="autoZero"/>
        <c:auto val="1"/>
        <c:lblAlgn val="ctr"/>
        <c:lblOffset val="100"/>
        <c:noMultiLvlLbl val="0"/>
      </c:catAx>
      <c:valAx>
        <c:axId val="317633304"/>
        <c:scaling>
          <c:orientation val="minMax"/>
          <c:max val="0.16000000000000003"/>
          <c:min val="0.1200000000000000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317638224"/>
        <c:crosses val="autoZero"/>
        <c:crossBetween val="between"/>
        <c:majorUnit val="8.0000000000000019E-3"/>
      </c:valAx>
      <c:valAx>
        <c:axId val="306226072"/>
        <c:scaling>
          <c:orientation val="minMax"/>
          <c:max val="0.2"/>
          <c:min val="8.0000000000000016E-2"/>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306227712"/>
        <c:crosses val="max"/>
        <c:crossBetween val="between"/>
      </c:valAx>
      <c:catAx>
        <c:axId val="306227712"/>
        <c:scaling>
          <c:orientation val="minMax"/>
        </c:scaling>
        <c:delete val="1"/>
        <c:axPos val="b"/>
        <c:numFmt formatCode="General" sourceLinked="1"/>
        <c:majorTickMark val="out"/>
        <c:minorTickMark val="none"/>
        <c:tickLblPos val="nextTo"/>
        <c:crossAx val="306226072"/>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sz="1200" b="1">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tx2">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Pt>
            <c:idx val="13"/>
            <c:invertIfNegative val="0"/>
            <c:bubble3D val="0"/>
            <c:extLst>
              <c:ext xmlns:c16="http://schemas.microsoft.com/office/drawing/2014/chart" uri="{C3380CC4-5D6E-409C-BE32-E72D297353CC}">
                <c16:uniqueId val="{00000000-B9FD-44E9-B29F-489A597E6145}"/>
              </c:ext>
            </c:extLst>
          </c:dPt>
          <c:dPt>
            <c:idx val="15"/>
            <c:invertIfNegative val="0"/>
            <c:bubble3D val="0"/>
            <c:extLst>
              <c:ext xmlns:c16="http://schemas.microsoft.com/office/drawing/2014/chart" uri="{C3380CC4-5D6E-409C-BE32-E72D297353CC}">
                <c16:uniqueId val="{00000001-B9FD-44E9-B29F-489A597E6145}"/>
              </c:ext>
            </c:extLst>
          </c:dPt>
          <c:dPt>
            <c:idx val="18"/>
            <c:invertIfNegative val="0"/>
            <c:bubble3D val="0"/>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B9FD-44E9-B29F-489A597E6145}"/>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'Quarterly Report Analysis'!$E$96:$E$114</c:f>
              <c:numCache>
                <c:formatCode>mmm\-yy</c:formatCode>
                <c:ptCount val="19"/>
                <c:pt idx="0">
                  <c:v>42401</c:v>
                </c:pt>
                <c:pt idx="1">
                  <c:v>42430</c:v>
                </c:pt>
                <c:pt idx="2">
                  <c:v>42461</c:v>
                </c:pt>
                <c:pt idx="3">
                  <c:v>42491</c:v>
                </c:pt>
                <c:pt idx="4">
                  <c:v>42522</c:v>
                </c:pt>
                <c:pt idx="5">
                  <c:v>42552</c:v>
                </c:pt>
                <c:pt idx="6">
                  <c:v>42583</c:v>
                </c:pt>
                <c:pt idx="7">
                  <c:v>42614</c:v>
                </c:pt>
                <c:pt idx="8">
                  <c:v>42644</c:v>
                </c:pt>
                <c:pt idx="9">
                  <c:v>42675</c:v>
                </c:pt>
                <c:pt idx="10">
                  <c:v>42705</c:v>
                </c:pt>
                <c:pt idx="11">
                  <c:v>42736</c:v>
                </c:pt>
                <c:pt idx="12">
                  <c:v>42767</c:v>
                </c:pt>
                <c:pt idx="13">
                  <c:v>42795</c:v>
                </c:pt>
                <c:pt idx="14">
                  <c:v>42826</c:v>
                </c:pt>
                <c:pt idx="15">
                  <c:v>42856</c:v>
                </c:pt>
                <c:pt idx="16">
                  <c:v>42887</c:v>
                </c:pt>
                <c:pt idx="17">
                  <c:v>42917</c:v>
                </c:pt>
                <c:pt idx="18">
                  <c:v>42948</c:v>
                </c:pt>
              </c:numCache>
            </c:numRef>
          </c:cat>
          <c:val>
            <c:numRef>
              <c:f>'Quarterly Report Analysis'!$F$96:$F$114</c:f>
              <c:numCache>
                <c:formatCode>0.0%</c:formatCode>
                <c:ptCount val="19"/>
                <c:pt idx="0">
                  <c:v>2.7E-2</c:v>
                </c:pt>
                <c:pt idx="1">
                  <c:v>0.03</c:v>
                </c:pt>
                <c:pt idx="2">
                  <c:v>-0.01</c:v>
                </c:pt>
                <c:pt idx="3">
                  <c:v>0.10400000000000001</c:v>
                </c:pt>
                <c:pt idx="4">
                  <c:v>7.0000000000000007E-2</c:v>
                </c:pt>
                <c:pt idx="5">
                  <c:v>-0.05</c:v>
                </c:pt>
                <c:pt idx="6">
                  <c:v>-1.4999999999999999E-2</c:v>
                </c:pt>
                <c:pt idx="7">
                  <c:v>0.03</c:v>
                </c:pt>
                <c:pt idx="8">
                  <c:v>-0.04</c:v>
                </c:pt>
                <c:pt idx="9">
                  <c:v>-7.0000000000000007E-2</c:v>
                </c:pt>
                <c:pt idx="10">
                  <c:v>0.06</c:v>
                </c:pt>
                <c:pt idx="11">
                  <c:v>-3.1199999999999999E-2</c:v>
                </c:pt>
                <c:pt idx="12">
                  <c:v>-2.7200000000000002E-2</c:v>
                </c:pt>
                <c:pt idx="13">
                  <c:v>7.4000000000000003E-3</c:v>
                </c:pt>
                <c:pt idx="14">
                  <c:v>9.4999999999999998E-3</c:v>
                </c:pt>
                <c:pt idx="15">
                  <c:v>0.15</c:v>
                </c:pt>
                <c:pt idx="16">
                  <c:v>0.1227</c:v>
                </c:pt>
                <c:pt idx="17">
                  <c:v>8.2299999999999998E-2</c:v>
                </c:pt>
                <c:pt idx="18">
                  <c:v>-9.4999999999999998E-3</c:v>
                </c:pt>
              </c:numCache>
            </c:numRef>
          </c:val>
          <c:extLst>
            <c:ext xmlns:c16="http://schemas.microsoft.com/office/drawing/2014/chart" uri="{C3380CC4-5D6E-409C-BE32-E72D297353CC}">
              <c16:uniqueId val="{00000004-B9FD-44E9-B29F-489A597E6145}"/>
            </c:ext>
          </c:extLst>
        </c:ser>
        <c:dLbls>
          <c:showLegendKey val="0"/>
          <c:showVal val="1"/>
          <c:showCatName val="0"/>
          <c:showSerName val="0"/>
          <c:showPercent val="0"/>
          <c:showBubbleSize val="0"/>
        </c:dLbls>
        <c:gapWidth val="150"/>
        <c:axId val="119608448"/>
        <c:axId val="119609984"/>
      </c:barChart>
      <c:dateAx>
        <c:axId val="119608448"/>
        <c:scaling>
          <c:orientation val="minMax"/>
          <c:min val="42583"/>
        </c:scaling>
        <c:delete val="0"/>
        <c:axPos val="b"/>
        <c:numFmt formatCode="mmm\-yy" sourceLinked="1"/>
        <c:majorTickMark val="in"/>
        <c:minorTickMark val="none"/>
        <c:tickLblPos val="low"/>
        <c:spPr>
          <a:ln>
            <a:solidFill>
              <a:srgbClr val="1F497D">
                <a:lumMod val="50000"/>
                <a:alpha val="95000"/>
              </a:srgbClr>
            </a:solidFill>
          </a:ln>
        </c:spPr>
        <c:txPr>
          <a:bodyPr rot="0"/>
          <a:lstStyle/>
          <a:p>
            <a:pPr>
              <a:defRPr/>
            </a:pPr>
            <a:endParaRPr lang="en-US"/>
          </a:p>
        </c:txPr>
        <c:crossAx val="119609984"/>
        <c:crosses val="autoZero"/>
        <c:auto val="1"/>
        <c:lblOffset val="100"/>
        <c:baseTimeUnit val="months"/>
      </c:dateAx>
      <c:valAx>
        <c:axId val="119609984"/>
        <c:scaling>
          <c:orientation val="minMax"/>
        </c:scaling>
        <c:delete val="0"/>
        <c:axPos val="l"/>
        <c:numFmt formatCode="0%" sourceLinked="0"/>
        <c:majorTickMark val="in"/>
        <c:minorTickMark val="none"/>
        <c:tickLblPos val="nextTo"/>
        <c:spPr>
          <a:ln>
            <a:solidFill>
              <a:srgbClr val="1F497D">
                <a:lumMod val="50000"/>
                <a:alpha val="95000"/>
              </a:srgbClr>
            </a:solidFill>
          </a:ln>
        </c:spPr>
        <c:crossAx val="119608448"/>
        <c:crosses val="autoZero"/>
        <c:crossBetween val="between"/>
      </c:valAx>
    </c:plotArea>
    <c:plotVisOnly val="1"/>
    <c:dispBlanksAs val="gap"/>
    <c:showDLblsOverMax val="0"/>
  </c:chart>
  <c:txPr>
    <a:bodyPr/>
    <a:lstStyle/>
    <a:p>
      <a:pPr>
        <a:defRPr sz="1000" b="1" i="1">
          <a:latin typeface="Lucida Sans"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23282828282828"/>
          <c:y val="0.11367232022863753"/>
          <c:w val="0.77539410774410777"/>
          <c:h val="0.64938751728512378"/>
        </c:manualLayout>
      </c:layout>
      <c:lineChart>
        <c:grouping val="standard"/>
        <c:varyColors val="0"/>
        <c:ser>
          <c:idx val="0"/>
          <c:order val="0"/>
          <c:tx>
            <c:strRef>
              <c:f>Sheet12!$C$2</c:f>
              <c:strCache>
                <c:ptCount val="1"/>
                <c:pt idx="0">
                  <c:v>NSE ASI</c:v>
                </c:pt>
              </c:strCache>
            </c:strRef>
          </c:tx>
          <c:spPr>
            <a:ln w="28575" cap="rnd">
              <a:solidFill>
                <a:schemeClr val="tx2">
                  <a:lumMod val="50000"/>
                </a:schemeClr>
              </a:solidFill>
              <a:round/>
            </a:ln>
            <a:effectLst/>
          </c:spPr>
          <c:marker>
            <c:symbol val="none"/>
          </c:marker>
          <c:cat>
            <c:numRef>
              <c:f>Sheet12!$B$250:$B$416</c:f>
              <c:numCache>
                <c:formatCode>[$-F800]dddd\,\ mmmm\ dd\,\ yyyy</c:formatCode>
                <c:ptCount val="167"/>
                <c:pt idx="0">
                  <c:v>42738</c:v>
                </c:pt>
                <c:pt idx="1">
                  <c:v>42739</c:v>
                </c:pt>
                <c:pt idx="2">
                  <c:v>42740</c:v>
                </c:pt>
                <c:pt idx="3">
                  <c:v>42741</c:v>
                </c:pt>
                <c:pt idx="4">
                  <c:v>42744</c:v>
                </c:pt>
                <c:pt idx="5">
                  <c:v>42745</c:v>
                </c:pt>
                <c:pt idx="6">
                  <c:v>42746</c:v>
                </c:pt>
                <c:pt idx="7">
                  <c:v>42747</c:v>
                </c:pt>
                <c:pt idx="8">
                  <c:v>42748</c:v>
                </c:pt>
                <c:pt idx="9">
                  <c:v>42751</c:v>
                </c:pt>
                <c:pt idx="10">
                  <c:v>42752</c:v>
                </c:pt>
                <c:pt idx="11">
                  <c:v>42753</c:v>
                </c:pt>
                <c:pt idx="12">
                  <c:v>42754</c:v>
                </c:pt>
                <c:pt idx="13">
                  <c:v>42755</c:v>
                </c:pt>
                <c:pt idx="14">
                  <c:v>42758</c:v>
                </c:pt>
                <c:pt idx="15">
                  <c:v>42759</c:v>
                </c:pt>
                <c:pt idx="16">
                  <c:v>42760</c:v>
                </c:pt>
                <c:pt idx="17">
                  <c:v>42761</c:v>
                </c:pt>
                <c:pt idx="18">
                  <c:v>42762</c:v>
                </c:pt>
                <c:pt idx="19">
                  <c:v>42765</c:v>
                </c:pt>
                <c:pt idx="20">
                  <c:v>42766</c:v>
                </c:pt>
                <c:pt idx="21">
                  <c:v>42767</c:v>
                </c:pt>
                <c:pt idx="22">
                  <c:v>42768</c:v>
                </c:pt>
                <c:pt idx="23">
                  <c:v>42769</c:v>
                </c:pt>
                <c:pt idx="24">
                  <c:v>42772</c:v>
                </c:pt>
                <c:pt idx="25">
                  <c:v>42773</c:v>
                </c:pt>
                <c:pt idx="26">
                  <c:v>42774</c:v>
                </c:pt>
                <c:pt idx="27">
                  <c:v>42775</c:v>
                </c:pt>
                <c:pt idx="28">
                  <c:v>42776</c:v>
                </c:pt>
                <c:pt idx="29">
                  <c:v>42779</c:v>
                </c:pt>
                <c:pt idx="30">
                  <c:v>42780</c:v>
                </c:pt>
                <c:pt idx="31">
                  <c:v>42781</c:v>
                </c:pt>
                <c:pt idx="32">
                  <c:v>42782</c:v>
                </c:pt>
                <c:pt idx="33">
                  <c:v>42783</c:v>
                </c:pt>
                <c:pt idx="34">
                  <c:v>42786</c:v>
                </c:pt>
                <c:pt idx="35">
                  <c:v>42787</c:v>
                </c:pt>
                <c:pt idx="36">
                  <c:v>42788</c:v>
                </c:pt>
                <c:pt idx="37">
                  <c:v>42789</c:v>
                </c:pt>
                <c:pt idx="38">
                  <c:v>42790</c:v>
                </c:pt>
                <c:pt idx="39">
                  <c:v>42793</c:v>
                </c:pt>
                <c:pt idx="40">
                  <c:v>42794</c:v>
                </c:pt>
                <c:pt idx="41">
                  <c:v>42795</c:v>
                </c:pt>
                <c:pt idx="42">
                  <c:v>42796</c:v>
                </c:pt>
                <c:pt idx="43">
                  <c:v>42797</c:v>
                </c:pt>
                <c:pt idx="44">
                  <c:v>42800</c:v>
                </c:pt>
                <c:pt idx="45">
                  <c:v>42801</c:v>
                </c:pt>
                <c:pt idx="46">
                  <c:v>42802</c:v>
                </c:pt>
                <c:pt idx="47">
                  <c:v>42803</c:v>
                </c:pt>
                <c:pt idx="48">
                  <c:v>42804</c:v>
                </c:pt>
                <c:pt idx="49">
                  <c:v>42807</c:v>
                </c:pt>
                <c:pt idx="50">
                  <c:v>42808</c:v>
                </c:pt>
                <c:pt idx="51">
                  <c:v>42809</c:v>
                </c:pt>
                <c:pt idx="52">
                  <c:v>42810</c:v>
                </c:pt>
                <c:pt idx="53">
                  <c:v>42811</c:v>
                </c:pt>
                <c:pt idx="54">
                  <c:v>42814</c:v>
                </c:pt>
                <c:pt idx="55">
                  <c:v>42815</c:v>
                </c:pt>
                <c:pt idx="56">
                  <c:v>42816</c:v>
                </c:pt>
                <c:pt idx="57">
                  <c:v>42817</c:v>
                </c:pt>
                <c:pt idx="58">
                  <c:v>42818</c:v>
                </c:pt>
                <c:pt idx="59">
                  <c:v>42821</c:v>
                </c:pt>
                <c:pt idx="60">
                  <c:v>42822</c:v>
                </c:pt>
                <c:pt idx="61">
                  <c:v>42823</c:v>
                </c:pt>
                <c:pt idx="62">
                  <c:v>42824</c:v>
                </c:pt>
                <c:pt idx="63">
                  <c:v>42825</c:v>
                </c:pt>
                <c:pt idx="64">
                  <c:v>42828</c:v>
                </c:pt>
                <c:pt idx="65">
                  <c:v>42829</c:v>
                </c:pt>
                <c:pt idx="66">
                  <c:v>42830</c:v>
                </c:pt>
                <c:pt idx="67">
                  <c:v>42831</c:v>
                </c:pt>
                <c:pt idx="68">
                  <c:v>42832</c:v>
                </c:pt>
                <c:pt idx="69">
                  <c:v>42835</c:v>
                </c:pt>
                <c:pt idx="70">
                  <c:v>42836</c:v>
                </c:pt>
                <c:pt idx="71">
                  <c:v>42837</c:v>
                </c:pt>
                <c:pt idx="72">
                  <c:v>42838</c:v>
                </c:pt>
                <c:pt idx="73">
                  <c:v>42843</c:v>
                </c:pt>
                <c:pt idx="74">
                  <c:v>42844</c:v>
                </c:pt>
                <c:pt idx="75">
                  <c:v>42845</c:v>
                </c:pt>
                <c:pt idx="76">
                  <c:v>42846</c:v>
                </c:pt>
                <c:pt idx="77">
                  <c:v>42849</c:v>
                </c:pt>
                <c:pt idx="78">
                  <c:v>42850</c:v>
                </c:pt>
                <c:pt idx="79">
                  <c:v>42851</c:v>
                </c:pt>
                <c:pt idx="80">
                  <c:v>42852</c:v>
                </c:pt>
                <c:pt idx="81">
                  <c:v>42853</c:v>
                </c:pt>
                <c:pt idx="82">
                  <c:v>42857</c:v>
                </c:pt>
                <c:pt idx="83">
                  <c:v>42858</c:v>
                </c:pt>
                <c:pt idx="84">
                  <c:v>42859</c:v>
                </c:pt>
                <c:pt idx="85">
                  <c:v>42860</c:v>
                </c:pt>
                <c:pt idx="86">
                  <c:v>42863</c:v>
                </c:pt>
                <c:pt idx="87">
                  <c:v>42864</c:v>
                </c:pt>
                <c:pt idx="88">
                  <c:v>42865</c:v>
                </c:pt>
                <c:pt idx="89">
                  <c:v>42866</c:v>
                </c:pt>
                <c:pt idx="90">
                  <c:v>42867</c:v>
                </c:pt>
                <c:pt idx="91">
                  <c:v>42870</c:v>
                </c:pt>
                <c:pt idx="92">
                  <c:v>42871</c:v>
                </c:pt>
                <c:pt idx="93">
                  <c:v>42872</c:v>
                </c:pt>
                <c:pt idx="94">
                  <c:v>42873</c:v>
                </c:pt>
                <c:pt idx="95">
                  <c:v>42874</c:v>
                </c:pt>
                <c:pt idx="96">
                  <c:v>42877</c:v>
                </c:pt>
                <c:pt idx="97">
                  <c:v>42878</c:v>
                </c:pt>
                <c:pt idx="98">
                  <c:v>42879</c:v>
                </c:pt>
                <c:pt idx="99">
                  <c:v>42880</c:v>
                </c:pt>
                <c:pt idx="100">
                  <c:v>42881</c:v>
                </c:pt>
                <c:pt idx="101">
                  <c:v>42885</c:v>
                </c:pt>
                <c:pt idx="102">
                  <c:v>42886</c:v>
                </c:pt>
                <c:pt idx="103">
                  <c:v>42887</c:v>
                </c:pt>
                <c:pt idx="104">
                  <c:v>42888</c:v>
                </c:pt>
                <c:pt idx="105">
                  <c:v>42891</c:v>
                </c:pt>
                <c:pt idx="106">
                  <c:v>42892</c:v>
                </c:pt>
                <c:pt idx="107">
                  <c:v>42893</c:v>
                </c:pt>
                <c:pt idx="108">
                  <c:v>42894</c:v>
                </c:pt>
                <c:pt idx="109">
                  <c:v>42895</c:v>
                </c:pt>
                <c:pt idx="110">
                  <c:v>42898</c:v>
                </c:pt>
                <c:pt idx="111">
                  <c:v>42899</c:v>
                </c:pt>
                <c:pt idx="112">
                  <c:v>42900</c:v>
                </c:pt>
                <c:pt idx="113">
                  <c:v>42901</c:v>
                </c:pt>
                <c:pt idx="114">
                  <c:v>42902</c:v>
                </c:pt>
                <c:pt idx="115">
                  <c:v>42905</c:v>
                </c:pt>
                <c:pt idx="116">
                  <c:v>42906</c:v>
                </c:pt>
                <c:pt idx="117">
                  <c:v>42907</c:v>
                </c:pt>
                <c:pt idx="118">
                  <c:v>42908</c:v>
                </c:pt>
                <c:pt idx="119">
                  <c:v>42909</c:v>
                </c:pt>
                <c:pt idx="120">
                  <c:v>42914</c:v>
                </c:pt>
                <c:pt idx="121">
                  <c:v>42915</c:v>
                </c:pt>
                <c:pt idx="122">
                  <c:v>42916</c:v>
                </c:pt>
                <c:pt idx="123">
                  <c:v>42919</c:v>
                </c:pt>
                <c:pt idx="124">
                  <c:v>42920</c:v>
                </c:pt>
                <c:pt idx="125">
                  <c:v>42921</c:v>
                </c:pt>
                <c:pt idx="126">
                  <c:v>42922</c:v>
                </c:pt>
                <c:pt idx="127">
                  <c:v>42923</c:v>
                </c:pt>
                <c:pt idx="128">
                  <c:v>42926</c:v>
                </c:pt>
                <c:pt idx="129">
                  <c:v>42927</c:v>
                </c:pt>
                <c:pt idx="130">
                  <c:v>42928</c:v>
                </c:pt>
                <c:pt idx="131">
                  <c:v>42929</c:v>
                </c:pt>
                <c:pt idx="132">
                  <c:v>42930</c:v>
                </c:pt>
                <c:pt idx="133">
                  <c:v>42933</c:v>
                </c:pt>
                <c:pt idx="134">
                  <c:v>42934</c:v>
                </c:pt>
                <c:pt idx="135">
                  <c:v>42935</c:v>
                </c:pt>
                <c:pt idx="136">
                  <c:v>42936</c:v>
                </c:pt>
                <c:pt idx="137">
                  <c:v>42937</c:v>
                </c:pt>
                <c:pt idx="138">
                  <c:v>42940</c:v>
                </c:pt>
                <c:pt idx="139">
                  <c:v>42941</c:v>
                </c:pt>
                <c:pt idx="140">
                  <c:v>42942</c:v>
                </c:pt>
                <c:pt idx="141">
                  <c:v>42943</c:v>
                </c:pt>
                <c:pt idx="142">
                  <c:v>42944</c:v>
                </c:pt>
                <c:pt idx="143">
                  <c:v>42947</c:v>
                </c:pt>
                <c:pt idx="144">
                  <c:v>42948</c:v>
                </c:pt>
                <c:pt idx="145">
                  <c:v>42949</c:v>
                </c:pt>
                <c:pt idx="146">
                  <c:v>42950</c:v>
                </c:pt>
                <c:pt idx="147">
                  <c:v>42951</c:v>
                </c:pt>
                <c:pt idx="148">
                  <c:v>42954</c:v>
                </c:pt>
                <c:pt idx="149">
                  <c:v>42955</c:v>
                </c:pt>
                <c:pt idx="150">
                  <c:v>42956</c:v>
                </c:pt>
                <c:pt idx="151">
                  <c:v>42957</c:v>
                </c:pt>
                <c:pt idx="152">
                  <c:v>42958</c:v>
                </c:pt>
                <c:pt idx="153">
                  <c:v>42961</c:v>
                </c:pt>
                <c:pt idx="154">
                  <c:v>42962</c:v>
                </c:pt>
                <c:pt idx="155">
                  <c:v>42963</c:v>
                </c:pt>
                <c:pt idx="156">
                  <c:v>42964</c:v>
                </c:pt>
                <c:pt idx="157">
                  <c:v>42965</c:v>
                </c:pt>
                <c:pt idx="158">
                  <c:v>42968</c:v>
                </c:pt>
                <c:pt idx="159">
                  <c:v>42969</c:v>
                </c:pt>
                <c:pt idx="160">
                  <c:v>42970</c:v>
                </c:pt>
                <c:pt idx="161">
                  <c:v>42971</c:v>
                </c:pt>
                <c:pt idx="162">
                  <c:v>42972</c:v>
                </c:pt>
                <c:pt idx="163">
                  <c:v>42975</c:v>
                </c:pt>
                <c:pt idx="164">
                  <c:v>42976</c:v>
                </c:pt>
                <c:pt idx="165">
                  <c:v>42977</c:v>
                </c:pt>
                <c:pt idx="166">
                  <c:v>42978</c:v>
                </c:pt>
              </c:numCache>
            </c:numRef>
          </c:cat>
          <c:val>
            <c:numRef>
              <c:f>Sheet12!$C$250:$C$416</c:f>
              <c:numCache>
                <c:formatCode>_(* #,##0.00_);_(* \(#,##0.00\);_(* "-"??_);_(@_)</c:formatCode>
                <c:ptCount val="167"/>
                <c:pt idx="0">
                  <c:v>26616.89</c:v>
                </c:pt>
                <c:pt idx="1">
                  <c:v>26495.040000000001</c:v>
                </c:pt>
                <c:pt idx="2">
                  <c:v>26212.09</c:v>
                </c:pt>
                <c:pt idx="3">
                  <c:v>26251.39</c:v>
                </c:pt>
                <c:pt idx="4">
                  <c:v>26580.22</c:v>
                </c:pt>
                <c:pt idx="5">
                  <c:v>26346.240000000002</c:v>
                </c:pt>
                <c:pt idx="6">
                  <c:v>26385.8</c:v>
                </c:pt>
                <c:pt idx="7">
                  <c:v>26330.39</c:v>
                </c:pt>
                <c:pt idx="8">
                  <c:v>26325.93</c:v>
                </c:pt>
                <c:pt idx="9">
                  <c:v>26373.83</c:v>
                </c:pt>
                <c:pt idx="10">
                  <c:v>26278.2</c:v>
                </c:pt>
                <c:pt idx="11">
                  <c:v>26245.34</c:v>
                </c:pt>
                <c:pt idx="12">
                  <c:v>26201.599999999999</c:v>
                </c:pt>
                <c:pt idx="13">
                  <c:v>26223.54</c:v>
                </c:pt>
                <c:pt idx="14">
                  <c:v>26231.37</c:v>
                </c:pt>
                <c:pt idx="15">
                  <c:v>26217.54</c:v>
                </c:pt>
                <c:pt idx="16">
                  <c:v>26240.45</c:v>
                </c:pt>
                <c:pt idx="17">
                  <c:v>26289.95</c:v>
                </c:pt>
                <c:pt idx="18">
                  <c:v>26328.22</c:v>
                </c:pt>
                <c:pt idx="19">
                  <c:v>26217.18</c:v>
                </c:pt>
                <c:pt idx="20">
                  <c:v>26036.240000000002</c:v>
                </c:pt>
                <c:pt idx="21">
                  <c:v>25903.55</c:v>
                </c:pt>
                <c:pt idx="22">
                  <c:v>25936.240000000002</c:v>
                </c:pt>
                <c:pt idx="23">
                  <c:v>25802.54</c:v>
                </c:pt>
                <c:pt idx="24">
                  <c:v>25587.09</c:v>
                </c:pt>
                <c:pt idx="25">
                  <c:v>25446.66</c:v>
                </c:pt>
                <c:pt idx="26">
                  <c:v>25460.45</c:v>
                </c:pt>
                <c:pt idx="27">
                  <c:v>25322.3</c:v>
                </c:pt>
                <c:pt idx="28">
                  <c:v>25340.02</c:v>
                </c:pt>
                <c:pt idx="29">
                  <c:v>25244.29</c:v>
                </c:pt>
                <c:pt idx="30">
                  <c:v>25032.17</c:v>
                </c:pt>
                <c:pt idx="31">
                  <c:v>25130.26</c:v>
                </c:pt>
                <c:pt idx="32">
                  <c:v>25055.29</c:v>
                </c:pt>
                <c:pt idx="33">
                  <c:v>25164.91</c:v>
                </c:pt>
                <c:pt idx="34">
                  <c:v>25249.49</c:v>
                </c:pt>
                <c:pt idx="35">
                  <c:v>25251.63</c:v>
                </c:pt>
                <c:pt idx="36">
                  <c:v>25249.74</c:v>
                </c:pt>
                <c:pt idx="37">
                  <c:v>25409.06</c:v>
                </c:pt>
                <c:pt idx="38">
                  <c:v>25250.37</c:v>
                </c:pt>
                <c:pt idx="39">
                  <c:v>25373.42</c:v>
                </c:pt>
                <c:pt idx="40">
                  <c:v>25329.08</c:v>
                </c:pt>
                <c:pt idx="41">
                  <c:v>25183.1</c:v>
                </c:pt>
                <c:pt idx="42">
                  <c:v>24829.59</c:v>
                </c:pt>
                <c:pt idx="43">
                  <c:v>25012.080000000002</c:v>
                </c:pt>
                <c:pt idx="44">
                  <c:v>24581.99</c:v>
                </c:pt>
                <c:pt idx="45">
                  <c:v>25129.27</c:v>
                </c:pt>
                <c:pt idx="46">
                  <c:v>24986.02</c:v>
                </c:pt>
                <c:pt idx="47">
                  <c:v>25170.36</c:v>
                </c:pt>
                <c:pt idx="48">
                  <c:v>25238.01</c:v>
                </c:pt>
                <c:pt idx="49">
                  <c:v>25136.63</c:v>
                </c:pt>
                <c:pt idx="50">
                  <c:v>25284.560000000001</c:v>
                </c:pt>
                <c:pt idx="51">
                  <c:v>25301.23</c:v>
                </c:pt>
                <c:pt idx="52">
                  <c:v>25418.080000000002</c:v>
                </c:pt>
                <c:pt idx="53">
                  <c:v>25653.16</c:v>
                </c:pt>
                <c:pt idx="54">
                  <c:v>25671.55</c:v>
                </c:pt>
                <c:pt idx="55">
                  <c:v>25558.57</c:v>
                </c:pt>
                <c:pt idx="56">
                  <c:v>25514.09</c:v>
                </c:pt>
                <c:pt idx="57">
                  <c:v>25514.03</c:v>
                </c:pt>
                <c:pt idx="58">
                  <c:v>25454.93</c:v>
                </c:pt>
                <c:pt idx="59">
                  <c:v>25485.17</c:v>
                </c:pt>
                <c:pt idx="60">
                  <c:v>25406.720000000001</c:v>
                </c:pt>
                <c:pt idx="61">
                  <c:v>25267.68</c:v>
                </c:pt>
                <c:pt idx="62">
                  <c:v>25533.82</c:v>
                </c:pt>
                <c:pt idx="63">
                  <c:v>25516.34</c:v>
                </c:pt>
                <c:pt idx="64">
                  <c:v>25273.03</c:v>
                </c:pt>
                <c:pt idx="65">
                  <c:v>25266.15</c:v>
                </c:pt>
                <c:pt idx="66">
                  <c:v>25471.69</c:v>
                </c:pt>
                <c:pt idx="67">
                  <c:v>25755.18</c:v>
                </c:pt>
                <c:pt idx="68">
                  <c:v>25746.52</c:v>
                </c:pt>
                <c:pt idx="69">
                  <c:v>25626.37</c:v>
                </c:pt>
                <c:pt idx="70">
                  <c:v>25478.06</c:v>
                </c:pt>
                <c:pt idx="71">
                  <c:v>25496.71</c:v>
                </c:pt>
                <c:pt idx="72">
                  <c:v>25510.01</c:v>
                </c:pt>
                <c:pt idx="73">
                  <c:v>25207.07</c:v>
                </c:pt>
                <c:pt idx="74">
                  <c:v>25331.77</c:v>
                </c:pt>
                <c:pt idx="75">
                  <c:v>25282.75</c:v>
                </c:pt>
                <c:pt idx="76">
                  <c:v>25189.37</c:v>
                </c:pt>
                <c:pt idx="77">
                  <c:v>25747.05</c:v>
                </c:pt>
                <c:pt idx="78">
                  <c:v>25818.87</c:v>
                </c:pt>
                <c:pt idx="79">
                  <c:v>25620.94</c:v>
                </c:pt>
                <c:pt idx="80">
                  <c:v>25753</c:v>
                </c:pt>
                <c:pt idx="81">
                  <c:v>25758.51</c:v>
                </c:pt>
                <c:pt idx="82">
                  <c:v>25965.18</c:v>
                </c:pt>
                <c:pt idx="83">
                  <c:v>26116.79</c:v>
                </c:pt>
                <c:pt idx="84">
                  <c:v>26166.799999999999</c:v>
                </c:pt>
                <c:pt idx="85">
                  <c:v>26235.63</c:v>
                </c:pt>
                <c:pt idx="86">
                  <c:v>26418.33</c:v>
                </c:pt>
                <c:pt idx="87">
                  <c:v>26756.21</c:v>
                </c:pt>
                <c:pt idx="88">
                  <c:v>27546.68</c:v>
                </c:pt>
                <c:pt idx="89">
                  <c:v>28423.7</c:v>
                </c:pt>
                <c:pt idx="90">
                  <c:v>28192.46</c:v>
                </c:pt>
                <c:pt idx="91">
                  <c:v>27513.69</c:v>
                </c:pt>
                <c:pt idx="92">
                  <c:v>27609.67</c:v>
                </c:pt>
                <c:pt idx="93">
                  <c:v>27900.44</c:v>
                </c:pt>
                <c:pt idx="94">
                  <c:v>28101.63</c:v>
                </c:pt>
                <c:pt idx="95">
                  <c:v>28113.38</c:v>
                </c:pt>
                <c:pt idx="96">
                  <c:v>28078.3</c:v>
                </c:pt>
                <c:pt idx="97">
                  <c:v>28093.3</c:v>
                </c:pt>
                <c:pt idx="98">
                  <c:v>28286.43</c:v>
                </c:pt>
                <c:pt idx="99">
                  <c:v>28467.61</c:v>
                </c:pt>
                <c:pt idx="100">
                  <c:v>29064.52</c:v>
                </c:pt>
                <c:pt idx="101">
                  <c:v>29276.59</c:v>
                </c:pt>
                <c:pt idx="102">
                  <c:v>29498.31</c:v>
                </c:pt>
                <c:pt idx="103">
                  <c:v>30314.14</c:v>
                </c:pt>
                <c:pt idx="104">
                  <c:v>31371.63</c:v>
                </c:pt>
                <c:pt idx="105">
                  <c:v>32578.38</c:v>
                </c:pt>
                <c:pt idx="106">
                  <c:v>32200.38</c:v>
                </c:pt>
                <c:pt idx="107">
                  <c:v>32686.720000000001</c:v>
                </c:pt>
                <c:pt idx="108">
                  <c:v>32937.980000000003</c:v>
                </c:pt>
                <c:pt idx="109">
                  <c:v>33276.68</c:v>
                </c:pt>
                <c:pt idx="110">
                  <c:v>33235.279999999999</c:v>
                </c:pt>
                <c:pt idx="111">
                  <c:v>33141.85</c:v>
                </c:pt>
                <c:pt idx="112">
                  <c:v>33598.199999999997</c:v>
                </c:pt>
                <c:pt idx="113">
                  <c:v>33797.839999999997</c:v>
                </c:pt>
                <c:pt idx="114">
                  <c:v>33810.559999999998</c:v>
                </c:pt>
                <c:pt idx="115">
                  <c:v>34135.1</c:v>
                </c:pt>
                <c:pt idx="116">
                  <c:v>34375.599999999999</c:v>
                </c:pt>
                <c:pt idx="117">
                  <c:v>33477.89</c:v>
                </c:pt>
                <c:pt idx="118">
                  <c:v>32928.44</c:v>
                </c:pt>
                <c:pt idx="119">
                  <c:v>32122.14</c:v>
                </c:pt>
                <c:pt idx="120">
                  <c:v>32657.3</c:v>
                </c:pt>
                <c:pt idx="121">
                  <c:v>33269.839999999997</c:v>
                </c:pt>
                <c:pt idx="122">
                  <c:v>33117.480000000003</c:v>
                </c:pt>
                <c:pt idx="123">
                  <c:v>32769.800000000003</c:v>
                </c:pt>
                <c:pt idx="124">
                  <c:v>32410.2</c:v>
                </c:pt>
                <c:pt idx="125">
                  <c:v>32302.32</c:v>
                </c:pt>
                <c:pt idx="126">
                  <c:v>32354.78</c:v>
                </c:pt>
                <c:pt idx="127">
                  <c:v>32459.17</c:v>
                </c:pt>
                <c:pt idx="128">
                  <c:v>32614.6</c:v>
                </c:pt>
                <c:pt idx="129">
                  <c:v>32827.980000000003</c:v>
                </c:pt>
                <c:pt idx="130">
                  <c:v>32981.629999999997</c:v>
                </c:pt>
                <c:pt idx="131">
                  <c:v>33246.910000000003</c:v>
                </c:pt>
                <c:pt idx="132">
                  <c:v>33261.660000000003</c:v>
                </c:pt>
                <c:pt idx="133">
                  <c:v>33301.43</c:v>
                </c:pt>
                <c:pt idx="134">
                  <c:v>33436.61</c:v>
                </c:pt>
                <c:pt idx="135">
                  <c:v>33514.93</c:v>
                </c:pt>
                <c:pt idx="136">
                  <c:v>33695.83</c:v>
                </c:pt>
                <c:pt idx="137">
                  <c:v>34020.370000000003</c:v>
                </c:pt>
                <c:pt idx="138">
                  <c:v>34652.519999999997</c:v>
                </c:pt>
                <c:pt idx="139">
                  <c:v>35533</c:v>
                </c:pt>
                <c:pt idx="140">
                  <c:v>36740.769999999997</c:v>
                </c:pt>
                <c:pt idx="141">
                  <c:v>37245.17</c:v>
                </c:pt>
                <c:pt idx="142">
                  <c:v>36864.71</c:v>
                </c:pt>
                <c:pt idx="143">
                  <c:v>35844</c:v>
                </c:pt>
                <c:pt idx="144">
                  <c:v>36720.620000000003</c:v>
                </c:pt>
                <c:pt idx="145">
                  <c:v>36905.06</c:v>
                </c:pt>
                <c:pt idx="146">
                  <c:v>37135.230000000003</c:v>
                </c:pt>
                <c:pt idx="147">
                  <c:v>37425.15</c:v>
                </c:pt>
                <c:pt idx="148">
                  <c:v>37525.379999999997</c:v>
                </c:pt>
                <c:pt idx="149">
                  <c:v>37999.56</c:v>
                </c:pt>
                <c:pt idx="150">
                  <c:v>38144.019999999997</c:v>
                </c:pt>
                <c:pt idx="151">
                  <c:v>38102.85</c:v>
                </c:pt>
                <c:pt idx="152">
                  <c:v>38198.6</c:v>
                </c:pt>
                <c:pt idx="153">
                  <c:v>37950.959999999999</c:v>
                </c:pt>
                <c:pt idx="154">
                  <c:v>37096.6</c:v>
                </c:pt>
                <c:pt idx="155">
                  <c:v>36102.379999999997</c:v>
                </c:pt>
                <c:pt idx="156">
                  <c:v>36316.58</c:v>
                </c:pt>
                <c:pt idx="157">
                  <c:v>36920.559999999998</c:v>
                </c:pt>
                <c:pt idx="158">
                  <c:v>36584.44</c:v>
                </c:pt>
                <c:pt idx="159">
                  <c:v>36962.480000000003</c:v>
                </c:pt>
                <c:pt idx="160">
                  <c:v>37059.21</c:v>
                </c:pt>
                <c:pt idx="161">
                  <c:v>36575.86</c:v>
                </c:pt>
                <c:pt idx="162">
                  <c:v>36646.46</c:v>
                </c:pt>
                <c:pt idx="163">
                  <c:v>36317.31</c:v>
                </c:pt>
                <c:pt idx="164">
                  <c:v>36165.93</c:v>
                </c:pt>
                <c:pt idx="165">
                  <c:v>35629.129999999997</c:v>
                </c:pt>
                <c:pt idx="166">
                  <c:v>35504.620000000003</c:v>
                </c:pt>
              </c:numCache>
            </c:numRef>
          </c:val>
          <c:smooth val="0"/>
          <c:extLst>
            <c:ext xmlns:c16="http://schemas.microsoft.com/office/drawing/2014/chart" uri="{C3380CC4-5D6E-409C-BE32-E72D297353CC}">
              <c16:uniqueId val="{00000000-E894-4544-93D8-059F39C77310}"/>
            </c:ext>
          </c:extLst>
        </c:ser>
        <c:dLbls>
          <c:showLegendKey val="0"/>
          <c:showVal val="0"/>
          <c:showCatName val="0"/>
          <c:showSerName val="0"/>
          <c:showPercent val="0"/>
          <c:showBubbleSize val="0"/>
        </c:dLbls>
        <c:marker val="1"/>
        <c:smooth val="0"/>
        <c:axId val="456164816"/>
        <c:axId val="456165144"/>
      </c:lineChart>
      <c:lineChart>
        <c:grouping val="standard"/>
        <c:varyColors val="0"/>
        <c:ser>
          <c:idx val="1"/>
          <c:order val="1"/>
          <c:tx>
            <c:strRef>
              <c:f>Sheet12!$D$2</c:f>
              <c:strCache>
                <c:ptCount val="1"/>
                <c:pt idx="0">
                  <c:v>Aggregate Turnover</c:v>
                </c:pt>
              </c:strCache>
            </c:strRef>
          </c:tx>
          <c:spPr>
            <a:ln w="28575" cap="rnd">
              <a:solidFill>
                <a:schemeClr val="bg1">
                  <a:lumMod val="75000"/>
                </a:schemeClr>
              </a:solidFill>
              <a:round/>
            </a:ln>
            <a:effectLst/>
          </c:spPr>
          <c:marker>
            <c:symbol val="none"/>
          </c:marker>
          <c:cat>
            <c:numRef>
              <c:f>Sheet12!$B$250:$B$416</c:f>
              <c:numCache>
                <c:formatCode>[$-F800]dddd\,\ mmmm\ dd\,\ yyyy</c:formatCode>
                <c:ptCount val="167"/>
                <c:pt idx="0">
                  <c:v>42738</c:v>
                </c:pt>
                <c:pt idx="1">
                  <c:v>42739</c:v>
                </c:pt>
                <c:pt idx="2">
                  <c:v>42740</c:v>
                </c:pt>
                <c:pt idx="3">
                  <c:v>42741</c:v>
                </c:pt>
                <c:pt idx="4">
                  <c:v>42744</c:v>
                </c:pt>
                <c:pt idx="5">
                  <c:v>42745</c:v>
                </c:pt>
                <c:pt idx="6">
                  <c:v>42746</c:v>
                </c:pt>
                <c:pt idx="7">
                  <c:v>42747</c:v>
                </c:pt>
                <c:pt idx="8">
                  <c:v>42748</c:v>
                </c:pt>
                <c:pt idx="9">
                  <c:v>42751</c:v>
                </c:pt>
                <c:pt idx="10">
                  <c:v>42752</c:v>
                </c:pt>
                <c:pt idx="11">
                  <c:v>42753</c:v>
                </c:pt>
                <c:pt idx="12">
                  <c:v>42754</c:v>
                </c:pt>
                <c:pt idx="13">
                  <c:v>42755</c:v>
                </c:pt>
                <c:pt idx="14">
                  <c:v>42758</c:v>
                </c:pt>
                <c:pt idx="15">
                  <c:v>42759</c:v>
                </c:pt>
                <c:pt idx="16">
                  <c:v>42760</c:v>
                </c:pt>
                <c:pt idx="17">
                  <c:v>42761</c:v>
                </c:pt>
                <c:pt idx="18">
                  <c:v>42762</c:v>
                </c:pt>
                <c:pt idx="19">
                  <c:v>42765</c:v>
                </c:pt>
                <c:pt idx="20">
                  <c:v>42766</c:v>
                </c:pt>
                <c:pt idx="21">
                  <c:v>42767</c:v>
                </c:pt>
                <c:pt idx="22">
                  <c:v>42768</c:v>
                </c:pt>
                <c:pt idx="23">
                  <c:v>42769</c:v>
                </c:pt>
                <c:pt idx="24">
                  <c:v>42772</c:v>
                </c:pt>
                <c:pt idx="25">
                  <c:v>42773</c:v>
                </c:pt>
                <c:pt idx="26">
                  <c:v>42774</c:v>
                </c:pt>
                <c:pt idx="27">
                  <c:v>42775</c:v>
                </c:pt>
                <c:pt idx="28">
                  <c:v>42776</c:v>
                </c:pt>
                <c:pt idx="29">
                  <c:v>42779</c:v>
                </c:pt>
                <c:pt idx="30">
                  <c:v>42780</c:v>
                </c:pt>
                <c:pt idx="31">
                  <c:v>42781</c:v>
                </c:pt>
                <c:pt idx="32">
                  <c:v>42782</c:v>
                </c:pt>
                <c:pt idx="33">
                  <c:v>42783</c:v>
                </c:pt>
                <c:pt idx="34">
                  <c:v>42786</c:v>
                </c:pt>
                <c:pt idx="35">
                  <c:v>42787</c:v>
                </c:pt>
                <c:pt idx="36">
                  <c:v>42788</c:v>
                </c:pt>
                <c:pt idx="37">
                  <c:v>42789</c:v>
                </c:pt>
                <c:pt idx="38">
                  <c:v>42790</c:v>
                </c:pt>
                <c:pt idx="39">
                  <c:v>42793</c:v>
                </c:pt>
                <c:pt idx="40">
                  <c:v>42794</c:v>
                </c:pt>
                <c:pt idx="41">
                  <c:v>42795</c:v>
                </c:pt>
                <c:pt idx="42">
                  <c:v>42796</c:v>
                </c:pt>
                <c:pt idx="43">
                  <c:v>42797</c:v>
                </c:pt>
                <c:pt idx="44">
                  <c:v>42800</c:v>
                </c:pt>
                <c:pt idx="45">
                  <c:v>42801</c:v>
                </c:pt>
                <c:pt idx="46">
                  <c:v>42802</c:v>
                </c:pt>
                <c:pt idx="47">
                  <c:v>42803</c:v>
                </c:pt>
                <c:pt idx="48">
                  <c:v>42804</c:v>
                </c:pt>
                <c:pt idx="49">
                  <c:v>42807</c:v>
                </c:pt>
                <c:pt idx="50">
                  <c:v>42808</c:v>
                </c:pt>
                <c:pt idx="51">
                  <c:v>42809</c:v>
                </c:pt>
                <c:pt idx="52">
                  <c:v>42810</c:v>
                </c:pt>
                <c:pt idx="53">
                  <c:v>42811</c:v>
                </c:pt>
                <c:pt idx="54">
                  <c:v>42814</c:v>
                </c:pt>
                <c:pt idx="55">
                  <c:v>42815</c:v>
                </c:pt>
                <c:pt idx="56">
                  <c:v>42816</c:v>
                </c:pt>
                <c:pt idx="57">
                  <c:v>42817</c:v>
                </c:pt>
                <c:pt idx="58">
                  <c:v>42818</c:v>
                </c:pt>
                <c:pt idx="59">
                  <c:v>42821</c:v>
                </c:pt>
                <c:pt idx="60">
                  <c:v>42822</c:v>
                </c:pt>
                <c:pt idx="61">
                  <c:v>42823</c:v>
                </c:pt>
                <c:pt idx="62">
                  <c:v>42824</c:v>
                </c:pt>
                <c:pt idx="63">
                  <c:v>42825</c:v>
                </c:pt>
                <c:pt idx="64">
                  <c:v>42828</c:v>
                </c:pt>
                <c:pt idx="65">
                  <c:v>42829</c:v>
                </c:pt>
                <c:pt idx="66">
                  <c:v>42830</c:v>
                </c:pt>
                <c:pt idx="67">
                  <c:v>42831</c:v>
                </c:pt>
                <c:pt idx="68">
                  <c:v>42832</c:v>
                </c:pt>
                <c:pt idx="69">
                  <c:v>42835</c:v>
                </c:pt>
                <c:pt idx="70">
                  <c:v>42836</c:v>
                </c:pt>
                <c:pt idx="71">
                  <c:v>42837</c:v>
                </c:pt>
                <c:pt idx="72">
                  <c:v>42838</c:v>
                </c:pt>
                <c:pt idx="73">
                  <c:v>42843</c:v>
                </c:pt>
                <c:pt idx="74">
                  <c:v>42844</c:v>
                </c:pt>
                <c:pt idx="75">
                  <c:v>42845</c:v>
                </c:pt>
                <c:pt idx="76">
                  <c:v>42846</c:v>
                </c:pt>
                <c:pt idx="77">
                  <c:v>42849</c:v>
                </c:pt>
                <c:pt idx="78">
                  <c:v>42850</c:v>
                </c:pt>
                <c:pt idx="79">
                  <c:v>42851</c:v>
                </c:pt>
                <c:pt idx="80">
                  <c:v>42852</c:v>
                </c:pt>
                <c:pt idx="81">
                  <c:v>42853</c:v>
                </c:pt>
                <c:pt idx="82">
                  <c:v>42857</c:v>
                </c:pt>
                <c:pt idx="83">
                  <c:v>42858</c:v>
                </c:pt>
                <c:pt idx="84">
                  <c:v>42859</c:v>
                </c:pt>
                <c:pt idx="85">
                  <c:v>42860</c:v>
                </c:pt>
                <c:pt idx="86">
                  <c:v>42863</c:v>
                </c:pt>
                <c:pt idx="87">
                  <c:v>42864</c:v>
                </c:pt>
                <c:pt idx="88">
                  <c:v>42865</c:v>
                </c:pt>
                <c:pt idx="89">
                  <c:v>42866</c:v>
                </c:pt>
                <c:pt idx="90">
                  <c:v>42867</c:v>
                </c:pt>
                <c:pt idx="91">
                  <c:v>42870</c:v>
                </c:pt>
                <c:pt idx="92">
                  <c:v>42871</c:v>
                </c:pt>
                <c:pt idx="93">
                  <c:v>42872</c:v>
                </c:pt>
                <c:pt idx="94">
                  <c:v>42873</c:v>
                </c:pt>
                <c:pt idx="95">
                  <c:v>42874</c:v>
                </c:pt>
                <c:pt idx="96">
                  <c:v>42877</c:v>
                </c:pt>
                <c:pt idx="97">
                  <c:v>42878</c:v>
                </c:pt>
                <c:pt idx="98">
                  <c:v>42879</c:v>
                </c:pt>
                <c:pt idx="99">
                  <c:v>42880</c:v>
                </c:pt>
                <c:pt idx="100">
                  <c:v>42881</c:v>
                </c:pt>
                <c:pt idx="101">
                  <c:v>42885</c:v>
                </c:pt>
                <c:pt idx="102">
                  <c:v>42886</c:v>
                </c:pt>
                <c:pt idx="103">
                  <c:v>42887</c:v>
                </c:pt>
                <c:pt idx="104">
                  <c:v>42888</c:v>
                </c:pt>
                <c:pt idx="105">
                  <c:v>42891</c:v>
                </c:pt>
                <c:pt idx="106">
                  <c:v>42892</c:v>
                </c:pt>
                <c:pt idx="107">
                  <c:v>42893</c:v>
                </c:pt>
                <c:pt idx="108">
                  <c:v>42894</c:v>
                </c:pt>
                <c:pt idx="109">
                  <c:v>42895</c:v>
                </c:pt>
                <c:pt idx="110">
                  <c:v>42898</c:v>
                </c:pt>
                <c:pt idx="111">
                  <c:v>42899</c:v>
                </c:pt>
                <c:pt idx="112">
                  <c:v>42900</c:v>
                </c:pt>
                <c:pt idx="113">
                  <c:v>42901</c:v>
                </c:pt>
                <c:pt idx="114">
                  <c:v>42902</c:v>
                </c:pt>
                <c:pt idx="115">
                  <c:v>42905</c:v>
                </c:pt>
                <c:pt idx="116">
                  <c:v>42906</c:v>
                </c:pt>
                <c:pt idx="117">
                  <c:v>42907</c:v>
                </c:pt>
                <c:pt idx="118">
                  <c:v>42908</c:v>
                </c:pt>
                <c:pt idx="119">
                  <c:v>42909</c:v>
                </c:pt>
                <c:pt idx="120">
                  <c:v>42914</c:v>
                </c:pt>
                <c:pt idx="121">
                  <c:v>42915</c:v>
                </c:pt>
                <c:pt idx="122">
                  <c:v>42916</c:v>
                </c:pt>
                <c:pt idx="123">
                  <c:v>42919</c:v>
                </c:pt>
                <c:pt idx="124">
                  <c:v>42920</c:v>
                </c:pt>
                <c:pt idx="125">
                  <c:v>42921</c:v>
                </c:pt>
                <c:pt idx="126">
                  <c:v>42922</c:v>
                </c:pt>
                <c:pt idx="127">
                  <c:v>42923</c:v>
                </c:pt>
                <c:pt idx="128">
                  <c:v>42926</c:v>
                </c:pt>
                <c:pt idx="129">
                  <c:v>42927</c:v>
                </c:pt>
                <c:pt idx="130">
                  <c:v>42928</c:v>
                </c:pt>
                <c:pt idx="131">
                  <c:v>42929</c:v>
                </c:pt>
                <c:pt idx="132">
                  <c:v>42930</c:v>
                </c:pt>
                <c:pt idx="133">
                  <c:v>42933</c:v>
                </c:pt>
                <c:pt idx="134">
                  <c:v>42934</c:v>
                </c:pt>
                <c:pt idx="135">
                  <c:v>42935</c:v>
                </c:pt>
                <c:pt idx="136">
                  <c:v>42936</c:v>
                </c:pt>
                <c:pt idx="137">
                  <c:v>42937</c:v>
                </c:pt>
                <c:pt idx="138">
                  <c:v>42940</c:v>
                </c:pt>
                <c:pt idx="139">
                  <c:v>42941</c:v>
                </c:pt>
                <c:pt idx="140">
                  <c:v>42942</c:v>
                </c:pt>
                <c:pt idx="141">
                  <c:v>42943</c:v>
                </c:pt>
                <c:pt idx="142">
                  <c:v>42944</c:v>
                </c:pt>
                <c:pt idx="143">
                  <c:v>42947</c:v>
                </c:pt>
                <c:pt idx="144">
                  <c:v>42948</c:v>
                </c:pt>
                <c:pt idx="145">
                  <c:v>42949</c:v>
                </c:pt>
                <c:pt idx="146">
                  <c:v>42950</c:v>
                </c:pt>
                <c:pt idx="147">
                  <c:v>42951</c:v>
                </c:pt>
                <c:pt idx="148">
                  <c:v>42954</c:v>
                </c:pt>
                <c:pt idx="149">
                  <c:v>42955</c:v>
                </c:pt>
                <c:pt idx="150">
                  <c:v>42956</c:v>
                </c:pt>
                <c:pt idx="151">
                  <c:v>42957</c:v>
                </c:pt>
                <c:pt idx="152">
                  <c:v>42958</c:v>
                </c:pt>
                <c:pt idx="153">
                  <c:v>42961</c:v>
                </c:pt>
                <c:pt idx="154">
                  <c:v>42962</c:v>
                </c:pt>
                <c:pt idx="155">
                  <c:v>42963</c:v>
                </c:pt>
                <c:pt idx="156">
                  <c:v>42964</c:v>
                </c:pt>
                <c:pt idx="157">
                  <c:v>42965</c:v>
                </c:pt>
                <c:pt idx="158">
                  <c:v>42968</c:v>
                </c:pt>
                <c:pt idx="159">
                  <c:v>42969</c:v>
                </c:pt>
                <c:pt idx="160">
                  <c:v>42970</c:v>
                </c:pt>
                <c:pt idx="161">
                  <c:v>42971</c:v>
                </c:pt>
                <c:pt idx="162">
                  <c:v>42972</c:v>
                </c:pt>
                <c:pt idx="163">
                  <c:v>42975</c:v>
                </c:pt>
                <c:pt idx="164">
                  <c:v>42976</c:v>
                </c:pt>
                <c:pt idx="165">
                  <c:v>42977</c:v>
                </c:pt>
                <c:pt idx="166">
                  <c:v>42978</c:v>
                </c:pt>
              </c:numCache>
            </c:numRef>
          </c:cat>
          <c:val>
            <c:numRef>
              <c:f>Sheet12!$D$250:$D$416</c:f>
              <c:numCache>
                <c:formatCode>_(* #,##0.00_);_(* \(#,##0.00\);_(* "-"??_);_(@_)</c:formatCode>
                <c:ptCount val="167"/>
                <c:pt idx="0">
                  <c:v>3762155113.9499998</c:v>
                </c:pt>
                <c:pt idx="1">
                  <c:v>1204262945.99</c:v>
                </c:pt>
                <c:pt idx="2">
                  <c:v>898708780.11000001</c:v>
                </c:pt>
                <c:pt idx="3">
                  <c:v>1510695230.8900001</c:v>
                </c:pt>
                <c:pt idx="4">
                  <c:v>1407679637.3900001</c:v>
                </c:pt>
                <c:pt idx="5">
                  <c:v>1332888179.1500001</c:v>
                </c:pt>
                <c:pt idx="6">
                  <c:v>1048646831.1900001</c:v>
                </c:pt>
                <c:pt idx="7">
                  <c:v>1493160466.6300001</c:v>
                </c:pt>
                <c:pt idx="8">
                  <c:v>3758383446.9899998</c:v>
                </c:pt>
                <c:pt idx="9">
                  <c:v>1175491197.0799999</c:v>
                </c:pt>
                <c:pt idx="10">
                  <c:v>1714154569</c:v>
                </c:pt>
                <c:pt idx="11">
                  <c:v>1378664546.2</c:v>
                </c:pt>
                <c:pt idx="12">
                  <c:v>2611434698.4499998</c:v>
                </c:pt>
                <c:pt idx="13">
                  <c:v>2023418225.78</c:v>
                </c:pt>
                <c:pt idx="14">
                  <c:v>2579127351.8099999</c:v>
                </c:pt>
                <c:pt idx="15">
                  <c:v>10428197564.440001</c:v>
                </c:pt>
                <c:pt idx="16">
                  <c:v>2434521635.96</c:v>
                </c:pt>
                <c:pt idx="17">
                  <c:v>1187613941.24</c:v>
                </c:pt>
                <c:pt idx="18">
                  <c:v>2193677241.9200001</c:v>
                </c:pt>
                <c:pt idx="19">
                  <c:v>755890255.98000002</c:v>
                </c:pt>
                <c:pt idx="20">
                  <c:v>2762787400.2399998</c:v>
                </c:pt>
                <c:pt idx="21">
                  <c:v>1571333133</c:v>
                </c:pt>
                <c:pt idx="22">
                  <c:v>1717892233.4100001</c:v>
                </c:pt>
                <c:pt idx="23">
                  <c:v>1223700591.8399999</c:v>
                </c:pt>
                <c:pt idx="24">
                  <c:v>903531045.86000001</c:v>
                </c:pt>
                <c:pt idx="25">
                  <c:v>1576629785.76</c:v>
                </c:pt>
                <c:pt idx="26">
                  <c:v>1413978866.1700001</c:v>
                </c:pt>
                <c:pt idx="27">
                  <c:v>1549296106.3800001</c:v>
                </c:pt>
                <c:pt idx="28">
                  <c:v>2587118035.0700002</c:v>
                </c:pt>
                <c:pt idx="29">
                  <c:v>1381887721.2</c:v>
                </c:pt>
                <c:pt idx="30">
                  <c:v>1914308842.5899999</c:v>
                </c:pt>
                <c:pt idx="31">
                  <c:v>1796864395.98</c:v>
                </c:pt>
                <c:pt idx="32">
                  <c:v>1535209831.55</c:v>
                </c:pt>
                <c:pt idx="33">
                  <c:v>1979409018.8099999</c:v>
                </c:pt>
                <c:pt idx="34">
                  <c:v>985667367.87</c:v>
                </c:pt>
                <c:pt idx="35">
                  <c:v>2754389115.3499999</c:v>
                </c:pt>
                <c:pt idx="36">
                  <c:v>1798829067.72</c:v>
                </c:pt>
                <c:pt idx="37">
                  <c:v>1754566383.5799999</c:v>
                </c:pt>
                <c:pt idx="38">
                  <c:v>2423068917.6500001</c:v>
                </c:pt>
                <c:pt idx="39">
                  <c:v>2539179375.7600002</c:v>
                </c:pt>
                <c:pt idx="40">
                  <c:v>3648769003.4099998</c:v>
                </c:pt>
                <c:pt idx="41">
                  <c:v>2390880435.8600001</c:v>
                </c:pt>
                <c:pt idx="42">
                  <c:v>1749021508.45</c:v>
                </c:pt>
                <c:pt idx="43">
                  <c:v>3397947841.1999998</c:v>
                </c:pt>
                <c:pt idx="44">
                  <c:v>1472821484.97</c:v>
                </c:pt>
                <c:pt idx="45">
                  <c:v>2596081209.6399999</c:v>
                </c:pt>
                <c:pt idx="46">
                  <c:v>3895922495.2399998</c:v>
                </c:pt>
                <c:pt idx="47">
                  <c:v>2186235596.1500001</c:v>
                </c:pt>
                <c:pt idx="48">
                  <c:v>2313207074.2199998</c:v>
                </c:pt>
                <c:pt idx="49">
                  <c:v>681163478.10000002</c:v>
                </c:pt>
                <c:pt idx="50">
                  <c:v>928498238.62</c:v>
                </c:pt>
                <c:pt idx="51">
                  <c:v>2163797253.4400001</c:v>
                </c:pt>
                <c:pt idx="52">
                  <c:v>2349419384.3000002</c:v>
                </c:pt>
                <c:pt idx="53">
                  <c:v>1857230771.3099999</c:v>
                </c:pt>
                <c:pt idx="54">
                  <c:v>2548738994.2199998</c:v>
                </c:pt>
                <c:pt idx="55">
                  <c:v>1500877048.1199999</c:v>
                </c:pt>
                <c:pt idx="56">
                  <c:v>2527501296.73</c:v>
                </c:pt>
                <c:pt idx="57">
                  <c:v>1415693430.46</c:v>
                </c:pt>
                <c:pt idx="58">
                  <c:v>2330411203.0900002</c:v>
                </c:pt>
                <c:pt idx="59">
                  <c:v>2472937494.0500002</c:v>
                </c:pt>
                <c:pt idx="60">
                  <c:v>2412064921.0999999</c:v>
                </c:pt>
                <c:pt idx="61">
                  <c:v>2615132181.48</c:v>
                </c:pt>
                <c:pt idx="62">
                  <c:v>2453020456.8499999</c:v>
                </c:pt>
                <c:pt idx="63">
                  <c:v>94263983571.649994</c:v>
                </c:pt>
                <c:pt idx="64">
                  <c:v>682755901.61000001</c:v>
                </c:pt>
                <c:pt idx="65">
                  <c:v>1620115511.5999999</c:v>
                </c:pt>
                <c:pt idx="66">
                  <c:v>1127251161.6199999</c:v>
                </c:pt>
                <c:pt idx="67">
                  <c:v>1489831931.03</c:v>
                </c:pt>
                <c:pt idx="68">
                  <c:v>907728846.87</c:v>
                </c:pt>
                <c:pt idx="69">
                  <c:v>584717172.32000005</c:v>
                </c:pt>
                <c:pt idx="70">
                  <c:v>1924670623.4100001</c:v>
                </c:pt>
                <c:pt idx="71">
                  <c:v>1247145386.99</c:v>
                </c:pt>
                <c:pt idx="72">
                  <c:v>2279967040.2800002</c:v>
                </c:pt>
                <c:pt idx="73">
                  <c:v>2448866140.0799999</c:v>
                </c:pt>
                <c:pt idx="74">
                  <c:v>1525500714.6400001</c:v>
                </c:pt>
                <c:pt idx="75">
                  <c:v>836841810.79999995</c:v>
                </c:pt>
                <c:pt idx="76">
                  <c:v>1106484243.3900001</c:v>
                </c:pt>
                <c:pt idx="77">
                  <c:v>1409947152.78</c:v>
                </c:pt>
                <c:pt idx="78">
                  <c:v>909332153.88</c:v>
                </c:pt>
                <c:pt idx="79">
                  <c:v>1668577347.8800001</c:v>
                </c:pt>
                <c:pt idx="80">
                  <c:v>2806667818.0900002</c:v>
                </c:pt>
                <c:pt idx="81">
                  <c:v>2875994863.4499998</c:v>
                </c:pt>
                <c:pt idx="82">
                  <c:v>2129689848.3900001</c:v>
                </c:pt>
                <c:pt idx="83">
                  <c:v>2896145253.71</c:v>
                </c:pt>
                <c:pt idx="84">
                  <c:v>2452523440.4200001</c:v>
                </c:pt>
                <c:pt idx="85">
                  <c:v>2961131080.7800002</c:v>
                </c:pt>
                <c:pt idx="86">
                  <c:v>3257215329.3299999</c:v>
                </c:pt>
                <c:pt idx="87">
                  <c:v>2815825246.3000002</c:v>
                </c:pt>
                <c:pt idx="88">
                  <c:v>5651260399.6899996</c:v>
                </c:pt>
                <c:pt idx="89">
                  <c:v>7821907787.4300003</c:v>
                </c:pt>
                <c:pt idx="90">
                  <c:v>9191364201.9699993</c:v>
                </c:pt>
                <c:pt idx="91">
                  <c:v>7912070489.46</c:v>
                </c:pt>
                <c:pt idx="92">
                  <c:v>6682275480.7799997</c:v>
                </c:pt>
                <c:pt idx="93">
                  <c:v>3490714200.2399998</c:v>
                </c:pt>
                <c:pt idx="94">
                  <c:v>9162441009.1599998</c:v>
                </c:pt>
                <c:pt idx="95">
                  <c:v>5399321217.4899998</c:v>
                </c:pt>
                <c:pt idx="96">
                  <c:v>3738712154.2399998</c:v>
                </c:pt>
                <c:pt idx="97">
                  <c:v>2180976609.6799998</c:v>
                </c:pt>
                <c:pt idx="98">
                  <c:v>3458118047.8400002</c:v>
                </c:pt>
                <c:pt idx="99">
                  <c:v>4962089932.71</c:v>
                </c:pt>
                <c:pt idx="100">
                  <c:v>5715138652.9200001</c:v>
                </c:pt>
                <c:pt idx="101">
                  <c:v>7591474768.1400003</c:v>
                </c:pt>
                <c:pt idx="102">
                  <c:v>3338701460.1500001</c:v>
                </c:pt>
                <c:pt idx="103">
                  <c:v>4627068439.7600002</c:v>
                </c:pt>
                <c:pt idx="104">
                  <c:v>8255569100.7799997</c:v>
                </c:pt>
                <c:pt idx="105">
                  <c:v>7675245294.7200003</c:v>
                </c:pt>
                <c:pt idx="106">
                  <c:v>6518929308.3800001</c:v>
                </c:pt>
                <c:pt idx="107">
                  <c:v>4074066535.54</c:v>
                </c:pt>
                <c:pt idx="108">
                  <c:v>4840934979.7700005</c:v>
                </c:pt>
                <c:pt idx="109">
                  <c:v>6070338628.8699999</c:v>
                </c:pt>
                <c:pt idx="110">
                  <c:v>6111783952.3299999</c:v>
                </c:pt>
                <c:pt idx="111">
                  <c:v>5545886112.7799997</c:v>
                </c:pt>
                <c:pt idx="112">
                  <c:v>6295123668.6300001</c:v>
                </c:pt>
                <c:pt idx="113">
                  <c:v>7852237456.9200001</c:v>
                </c:pt>
                <c:pt idx="114">
                  <c:v>6237237747.9799995</c:v>
                </c:pt>
                <c:pt idx="115">
                  <c:v>5681917133.3000002</c:v>
                </c:pt>
                <c:pt idx="116">
                  <c:v>4217414588.73</c:v>
                </c:pt>
                <c:pt idx="117">
                  <c:v>6396512042.5</c:v>
                </c:pt>
                <c:pt idx="118">
                  <c:v>5034623750.1700001</c:v>
                </c:pt>
                <c:pt idx="119">
                  <c:v>3246563461.0799999</c:v>
                </c:pt>
                <c:pt idx="120">
                  <c:v>3303338212.6199999</c:v>
                </c:pt>
                <c:pt idx="121">
                  <c:v>4806056346.79</c:v>
                </c:pt>
                <c:pt idx="122">
                  <c:v>3348413933.8200002</c:v>
                </c:pt>
                <c:pt idx="123">
                  <c:v>1516827481.01</c:v>
                </c:pt>
                <c:pt idx="124">
                  <c:v>1701717827.98</c:v>
                </c:pt>
                <c:pt idx="125">
                  <c:v>2974930157.8899999</c:v>
                </c:pt>
                <c:pt idx="126">
                  <c:v>3627452990.1199999</c:v>
                </c:pt>
                <c:pt idx="127">
                  <c:v>2474319617.6700001</c:v>
                </c:pt>
                <c:pt idx="128">
                  <c:v>2027533998.5799999</c:v>
                </c:pt>
                <c:pt idx="129">
                  <c:v>2105161907.8800001</c:v>
                </c:pt>
                <c:pt idx="130">
                  <c:v>2783565197.0700002</c:v>
                </c:pt>
                <c:pt idx="131">
                  <c:v>3820147741.0700002</c:v>
                </c:pt>
                <c:pt idx="132">
                  <c:v>3270753850.8200002</c:v>
                </c:pt>
                <c:pt idx="133">
                  <c:v>2734360594.1399999</c:v>
                </c:pt>
                <c:pt idx="134">
                  <c:v>21613291424.040001</c:v>
                </c:pt>
                <c:pt idx="135">
                  <c:v>3244901166.1300001</c:v>
                </c:pt>
                <c:pt idx="136">
                  <c:v>2181784442.6799998</c:v>
                </c:pt>
                <c:pt idx="137">
                  <c:v>5112133920.1800003</c:v>
                </c:pt>
                <c:pt idx="138">
                  <c:v>3949068585.4200001</c:v>
                </c:pt>
                <c:pt idx="139">
                  <c:v>2461390000</c:v>
                </c:pt>
                <c:pt idx="140">
                  <c:v>4643044167.21</c:v>
                </c:pt>
                <c:pt idx="141">
                  <c:v>8009285389.0500002</c:v>
                </c:pt>
                <c:pt idx="142">
                  <c:v>8137975429.3400002</c:v>
                </c:pt>
                <c:pt idx="143">
                  <c:v>5265814588.7600002</c:v>
                </c:pt>
                <c:pt idx="144">
                  <c:v>94049101707.889999</c:v>
                </c:pt>
                <c:pt idx="145">
                  <c:v>3777413275.3800001</c:v>
                </c:pt>
                <c:pt idx="146">
                  <c:v>4721947802.5200005</c:v>
                </c:pt>
                <c:pt idx="147">
                  <c:v>6302230332.9700003</c:v>
                </c:pt>
                <c:pt idx="148">
                  <c:v>5797057607.0299997</c:v>
                </c:pt>
                <c:pt idx="149">
                  <c:v>5071357039.6499996</c:v>
                </c:pt>
                <c:pt idx="150">
                  <c:v>6101933127.1599998</c:v>
                </c:pt>
                <c:pt idx="151">
                  <c:v>5596722236.4799995</c:v>
                </c:pt>
                <c:pt idx="152">
                  <c:v>6301038739.3199997</c:v>
                </c:pt>
                <c:pt idx="153">
                  <c:v>4224452805.5999999</c:v>
                </c:pt>
                <c:pt idx="154">
                  <c:v>5436356889.7799997</c:v>
                </c:pt>
                <c:pt idx="155">
                  <c:v>5090194040.4499998</c:v>
                </c:pt>
                <c:pt idx="156">
                  <c:v>5479034497.21</c:v>
                </c:pt>
                <c:pt idx="157">
                  <c:v>4807693729.2799997</c:v>
                </c:pt>
                <c:pt idx="158">
                  <c:v>6272685687.9899998</c:v>
                </c:pt>
                <c:pt idx="159">
                  <c:v>3672761536.1799998</c:v>
                </c:pt>
                <c:pt idx="160">
                  <c:v>5530955929.9200001</c:v>
                </c:pt>
                <c:pt idx="161">
                  <c:v>5492133496.6099997</c:v>
                </c:pt>
                <c:pt idx="162">
                  <c:v>3249106175.4200001</c:v>
                </c:pt>
                <c:pt idx="163">
                  <c:v>2977447773.8499999</c:v>
                </c:pt>
                <c:pt idx="164">
                  <c:v>1511836213.27</c:v>
                </c:pt>
                <c:pt idx="165">
                  <c:v>2929978465.0700002</c:v>
                </c:pt>
                <c:pt idx="166">
                  <c:v>4036009777.21</c:v>
                </c:pt>
              </c:numCache>
            </c:numRef>
          </c:val>
          <c:smooth val="0"/>
          <c:extLst>
            <c:ext xmlns:c16="http://schemas.microsoft.com/office/drawing/2014/chart" uri="{C3380CC4-5D6E-409C-BE32-E72D297353CC}">
              <c16:uniqueId val="{00000001-E894-4544-93D8-059F39C77310}"/>
            </c:ext>
          </c:extLst>
        </c:ser>
        <c:dLbls>
          <c:showLegendKey val="0"/>
          <c:showVal val="0"/>
          <c:showCatName val="0"/>
          <c:showSerName val="0"/>
          <c:showPercent val="0"/>
          <c:showBubbleSize val="0"/>
        </c:dLbls>
        <c:marker val="1"/>
        <c:smooth val="0"/>
        <c:axId val="429914008"/>
        <c:axId val="429913680"/>
      </c:lineChart>
      <c:dateAx>
        <c:axId val="456164816"/>
        <c:scaling>
          <c:orientation val="minMax"/>
          <c:min val="42736"/>
        </c:scaling>
        <c:delete val="0"/>
        <c:axPos val="b"/>
        <c:numFmt formatCode="mmmm\ " sourceLinked="0"/>
        <c:majorTickMark val="in"/>
        <c:minorTickMark val="none"/>
        <c:tickLblPos val="nextTo"/>
        <c:spPr>
          <a:noFill/>
          <a:ln w="9525" cap="flat" cmpd="sng" algn="ctr">
            <a:solidFill>
              <a:schemeClr val="tx2">
                <a:lumMod val="50000"/>
                <a:alpha val="95000"/>
              </a:schemeClr>
            </a:solidFill>
            <a:round/>
          </a:ln>
          <a:effectLst/>
        </c:spPr>
        <c:txPr>
          <a:bodyPr rot="-60000000" spcFirstLastPara="1" vertOverflow="ellipsis" vert="horz" wrap="square" anchor="ctr" anchorCtr="1"/>
          <a:lstStyle/>
          <a:p>
            <a:pPr>
              <a:defRPr sz="1400" b="1" i="1" u="none" strike="noStrike" kern="1200" baseline="0">
                <a:solidFill>
                  <a:schemeClr val="tx1"/>
                </a:solidFill>
                <a:latin typeface="+mn-lt"/>
                <a:ea typeface="+mn-ea"/>
                <a:cs typeface="+mn-cs"/>
              </a:defRPr>
            </a:pPr>
            <a:endParaRPr lang="en-US"/>
          </a:p>
        </c:txPr>
        <c:crossAx val="456165144"/>
        <c:crosses val="autoZero"/>
        <c:auto val="1"/>
        <c:lblOffset val="100"/>
        <c:baseTimeUnit val="days"/>
        <c:majorUnit val="1"/>
        <c:majorTimeUnit val="months"/>
      </c:dateAx>
      <c:valAx>
        <c:axId val="456165144"/>
        <c:scaling>
          <c:orientation val="minMax"/>
          <c:max val="40000"/>
          <c:min val="10000"/>
        </c:scaling>
        <c:delete val="0"/>
        <c:axPos val="l"/>
        <c:numFmt formatCode="#,##0" sourceLinked="0"/>
        <c:majorTickMark val="in"/>
        <c:minorTickMark val="none"/>
        <c:tickLblPos val="nextTo"/>
        <c:spPr>
          <a:noFill/>
          <a:ln>
            <a:solidFill>
              <a:schemeClr val="tx2">
                <a:lumMod val="50000"/>
                <a:alpha val="95000"/>
              </a:schemeClr>
            </a:solidFill>
          </a:ln>
          <a:effectLst/>
        </c:spPr>
        <c:txPr>
          <a:bodyPr rot="-60000000" spcFirstLastPara="1" vertOverflow="ellipsis" vert="horz" wrap="square" anchor="ctr" anchorCtr="1"/>
          <a:lstStyle/>
          <a:p>
            <a:pPr>
              <a:defRPr sz="1400" b="1" i="1" u="none" strike="noStrike" kern="1200" baseline="0">
                <a:solidFill>
                  <a:schemeClr val="tx1"/>
                </a:solidFill>
                <a:latin typeface="+mn-lt"/>
                <a:ea typeface="+mn-ea"/>
                <a:cs typeface="+mn-cs"/>
              </a:defRPr>
            </a:pPr>
            <a:endParaRPr lang="en-US"/>
          </a:p>
        </c:txPr>
        <c:crossAx val="456164816"/>
        <c:crosses val="autoZero"/>
        <c:crossBetween val="between"/>
        <c:majorUnit val="10000"/>
      </c:valAx>
      <c:valAx>
        <c:axId val="429913680"/>
        <c:scaling>
          <c:orientation val="minMax"/>
        </c:scaling>
        <c:delete val="0"/>
        <c:axPos val="r"/>
        <c:numFmt formatCode="#,##0" sourceLinked="0"/>
        <c:majorTickMark val="in"/>
        <c:minorTickMark val="none"/>
        <c:tickLblPos val="nextTo"/>
        <c:spPr>
          <a:noFill/>
          <a:ln>
            <a:solidFill>
              <a:schemeClr val="tx2">
                <a:lumMod val="50000"/>
                <a:alpha val="95000"/>
              </a:schemeClr>
            </a:solidFill>
          </a:ln>
          <a:effectLst/>
        </c:spPr>
        <c:txPr>
          <a:bodyPr rot="-60000000" spcFirstLastPara="1" vertOverflow="ellipsis" vert="horz" wrap="square" anchor="ctr" anchorCtr="1"/>
          <a:lstStyle/>
          <a:p>
            <a:pPr>
              <a:defRPr sz="1400" b="1" i="1" u="none" strike="noStrike" kern="1200" baseline="0">
                <a:solidFill>
                  <a:schemeClr val="tx1"/>
                </a:solidFill>
                <a:latin typeface="+mn-lt"/>
                <a:ea typeface="+mn-ea"/>
                <a:cs typeface="+mn-cs"/>
              </a:defRPr>
            </a:pPr>
            <a:endParaRPr lang="en-US"/>
          </a:p>
        </c:txPr>
        <c:crossAx val="429914008"/>
        <c:crosses val="max"/>
        <c:crossBetween val="between"/>
        <c:majorUnit val="20000000000"/>
        <c:dispUnits>
          <c:builtInUnit val="hundredMillions"/>
        </c:dispUnits>
      </c:valAx>
      <c:dateAx>
        <c:axId val="429914008"/>
        <c:scaling>
          <c:orientation val="minMax"/>
        </c:scaling>
        <c:delete val="1"/>
        <c:axPos val="b"/>
        <c:numFmt formatCode="[$-F800]dddd\,\ mmmm\ dd\,\ yyyy" sourceLinked="1"/>
        <c:majorTickMark val="out"/>
        <c:minorTickMark val="none"/>
        <c:tickLblPos val="nextTo"/>
        <c:crossAx val="429913680"/>
        <c:crosses val="autoZero"/>
        <c:auto val="1"/>
        <c:lblOffset val="100"/>
        <c:baseTimeUnit val="days"/>
      </c:dateAx>
      <c:spPr>
        <a:noFill/>
        <a:ln>
          <a:noFill/>
        </a:ln>
        <a:effectLst/>
      </c:spPr>
    </c:plotArea>
    <c:legend>
      <c:legendPos val="t"/>
      <c:overlay val="0"/>
      <c:spPr>
        <a:noFill/>
        <a:ln>
          <a:noFill/>
        </a:ln>
        <a:effectLst/>
      </c:spPr>
      <c:txPr>
        <a:bodyPr rot="0" spcFirstLastPara="1" vertOverflow="ellipsis" vert="horz" wrap="square" anchor="ctr" anchorCtr="1"/>
        <a:lstStyle/>
        <a:p>
          <a:pPr>
            <a:defRPr sz="1400" b="1" i="1"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i="1">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072861502983862E-2"/>
          <c:y val="0.16797936823559764"/>
          <c:w val="0.88109277872265157"/>
          <c:h val="0.68471128576739837"/>
        </c:manualLayout>
      </c:layout>
      <c:lineChart>
        <c:grouping val="standard"/>
        <c:varyColors val="0"/>
        <c:ser>
          <c:idx val="0"/>
          <c:order val="0"/>
          <c:tx>
            <c:strRef>
              <c:f>'Sheet1 (4)'!$B$1</c:f>
              <c:strCache>
                <c:ptCount val="1"/>
                <c:pt idx="0">
                  <c:v>10-year FGN bond yield</c:v>
                </c:pt>
              </c:strCache>
            </c:strRef>
          </c:tx>
          <c:spPr>
            <a:ln w="28575">
              <a:solidFill>
                <a:srgbClr val="002060"/>
              </a:solidFill>
            </a:ln>
          </c:spPr>
          <c:marker>
            <c:symbol val="none"/>
          </c:marker>
          <c:cat>
            <c:numRef>
              <c:f>'Sheet1 (4)'!$A$233:$A$684</c:f>
              <c:numCache>
                <c:formatCode>m/d/yyyy</c:formatCode>
                <c:ptCount val="452"/>
                <c:pt idx="0">
                  <c:v>42184</c:v>
                </c:pt>
                <c:pt idx="1">
                  <c:v>42185</c:v>
                </c:pt>
                <c:pt idx="2">
                  <c:v>42186</c:v>
                </c:pt>
                <c:pt idx="3">
                  <c:v>42187</c:v>
                </c:pt>
                <c:pt idx="4">
                  <c:v>42188</c:v>
                </c:pt>
                <c:pt idx="5">
                  <c:v>42191</c:v>
                </c:pt>
                <c:pt idx="6">
                  <c:v>42192</c:v>
                </c:pt>
                <c:pt idx="7">
                  <c:v>42193</c:v>
                </c:pt>
                <c:pt idx="8">
                  <c:v>42194</c:v>
                </c:pt>
                <c:pt idx="9">
                  <c:v>42195</c:v>
                </c:pt>
                <c:pt idx="10">
                  <c:v>42198</c:v>
                </c:pt>
                <c:pt idx="11">
                  <c:v>42199</c:v>
                </c:pt>
                <c:pt idx="12">
                  <c:v>42200</c:v>
                </c:pt>
                <c:pt idx="13">
                  <c:v>42201</c:v>
                </c:pt>
                <c:pt idx="14">
                  <c:v>42206</c:v>
                </c:pt>
                <c:pt idx="15">
                  <c:v>42207</c:v>
                </c:pt>
                <c:pt idx="16">
                  <c:v>42208</c:v>
                </c:pt>
                <c:pt idx="17">
                  <c:v>42209</c:v>
                </c:pt>
                <c:pt idx="18">
                  <c:v>42212</c:v>
                </c:pt>
                <c:pt idx="19">
                  <c:v>42213</c:v>
                </c:pt>
                <c:pt idx="20">
                  <c:v>42214</c:v>
                </c:pt>
                <c:pt idx="21">
                  <c:v>42215</c:v>
                </c:pt>
                <c:pt idx="22">
                  <c:v>42216</c:v>
                </c:pt>
                <c:pt idx="23">
                  <c:v>42219</c:v>
                </c:pt>
                <c:pt idx="24">
                  <c:v>42220</c:v>
                </c:pt>
                <c:pt idx="25">
                  <c:v>42221</c:v>
                </c:pt>
                <c:pt idx="26">
                  <c:v>42222</c:v>
                </c:pt>
                <c:pt idx="27">
                  <c:v>42223</c:v>
                </c:pt>
                <c:pt idx="28">
                  <c:v>42226</c:v>
                </c:pt>
                <c:pt idx="29">
                  <c:v>42227</c:v>
                </c:pt>
                <c:pt idx="30">
                  <c:v>42228</c:v>
                </c:pt>
                <c:pt idx="31">
                  <c:v>42229</c:v>
                </c:pt>
                <c:pt idx="32">
                  <c:v>42230</c:v>
                </c:pt>
                <c:pt idx="33">
                  <c:v>42233</c:v>
                </c:pt>
                <c:pt idx="34">
                  <c:v>42234</c:v>
                </c:pt>
                <c:pt idx="35">
                  <c:v>42235</c:v>
                </c:pt>
                <c:pt idx="36">
                  <c:v>42236</c:v>
                </c:pt>
                <c:pt idx="37">
                  <c:v>42237</c:v>
                </c:pt>
                <c:pt idx="38">
                  <c:v>42240</c:v>
                </c:pt>
                <c:pt idx="39">
                  <c:v>42241</c:v>
                </c:pt>
                <c:pt idx="40">
                  <c:v>42242</c:v>
                </c:pt>
                <c:pt idx="41">
                  <c:v>42243</c:v>
                </c:pt>
                <c:pt idx="42">
                  <c:v>42244</c:v>
                </c:pt>
                <c:pt idx="43">
                  <c:v>42247</c:v>
                </c:pt>
                <c:pt idx="44">
                  <c:v>42248</c:v>
                </c:pt>
                <c:pt idx="45">
                  <c:v>42249</c:v>
                </c:pt>
                <c:pt idx="46">
                  <c:v>42250</c:v>
                </c:pt>
                <c:pt idx="47">
                  <c:v>42251</c:v>
                </c:pt>
                <c:pt idx="48">
                  <c:v>42254</c:v>
                </c:pt>
                <c:pt idx="49">
                  <c:v>42255</c:v>
                </c:pt>
                <c:pt idx="50">
                  <c:v>42256</c:v>
                </c:pt>
                <c:pt idx="51">
                  <c:v>42257</c:v>
                </c:pt>
                <c:pt idx="52">
                  <c:v>42258</c:v>
                </c:pt>
                <c:pt idx="53">
                  <c:v>42261</c:v>
                </c:pt>
                <c:pt idx="54">
                  <c:v>42262</c:v>
                </c:pt>
                <c:pt idx="55">
                  <c:v>42263</c:v>
                </c:pt>
                <c:pt idx="56">
                  <c:v>42264</c:v>
                </c:pt>
                <c:pt idx="57">
                  <c:v>42265</c:v>
                </c:pt>
                <c:pt idx="58">
                  <c:v>42268</c:v>
                </c:pt>
                <c:pt idx="59">
                  <c:v>42269</c:v>
                </c:pt>
                <c:pt idx="60">
                  <c:v>42270</c:v>
                </c:pt>
                <c:pt idx="61">
                  <c:v>42275</c:v>
                </c:pt>
                <c:pt idx="62">
                  <c:v>42276</c:v>
                </c:pt>
                <c:pt idx="63">
                  <c:v>42277</c:v>
                </c:pt>
                <c:pt idx="64">
                  <c:v>42279</c:v>
                </c:pt>
                <c:pt idx="65">
                  <c:v>42282</c:v>
                </c:pt>
                <c:pt idx="66">
                  <c:v>42283</c:v>
                </c:pt>
                <c:pt idx="67">
                  <c:v>42284</c:v>
                </c:pt>
                <c:pt idx="68">
                  <c:v>42285</c:v>
                </c:pt>
                <c:pt idx="69">
                  <c:v>42286</c:v>
                </c:pt>
                <c:pt idx="70">
                  <c:v>42289</c:v>
                </c:pt>
                <c:pt idx="71">
                  <c:v>42290</c:v>
                </c:pt>
                <c:pt idx="72">
                  <c:v>42291</c:v>
                </c:pt>
                <c:pt idx="73">
                  <c:v>42292</c:v>
                </c:pt>
                <c:pt idx="74">
                  <c:v>42293</c:v>
                </c:pt>
                <c:pt idx="75">
                  <c:v>42296</c:v>
                </c:pt>
                <c:pt idx="76">
                  <c:v>42297</c:v>
                </c:pt>
                <c:pt idx="77">
                  <c:v>42298</c:v>
                </c:pt>
                <c:pt idx="78">
                  <c:v>42299</c:v>
                </c:pt>
                <c:pt idx="79">
                  <c:v>42300</c:v>
                </c:pt>
                <c:pt idx="80">
                  <c:v>42303</c:v>
                </c:pt>
                <c:pt idx="81">
                  <c:v>42304</c:v>
                </c:pt>
                <c:pt idx="82">
                  <c:v>42305</c:v>
                </c:pt>
                <c:pt idx="83">
                  <c:v>42306</c:v>
                </c:pt>
                <c:pt idx="84">
                  <c:v>42307</c:v>
                </c:pt>
                <c:pt idx="85">
                  <c:v>42310</c:v>
                </c:pt>
                <c:pt idx="86">
                  <c:v>42311</c:v>
                </c:pt>
                <c:pt idx="87">
                  <c:v>42312</c:v>
                </c:pt>
                <c:pt idx="88">
                  <c:v>42313</c:v>
                </c:pt>
                <c:pt idx="89">
                  <c:v>42314</c:v>
                </c:pt>
                <c:pt idx="90">
                  <c:v>42317</c:v>
                </c:pt>
                <c:pt idx="91">
                  <c:v>42318</c:v>
                </c:pt>
                <c:pt idx="92">
                  <c:v>42319</c:v>
                </c:pt>
                <c:pt idx="93">
                  <c:v>42320</c:v>
                </c:pt>
                <c:pt idx="94">
                  <c:v>42321</c:v>
                </c:pt>
                <c:pt idx="95">
                  <c:v>42324</c:v>
                </c:pt>
                <c:pt idx="96">
                  <c:v>42325</c:v>
                </c:pt>
                <c:pt idx="97">
                  <c:v>42326</c:v>
                </c:pt>
                <c:pt idx="98">
                  <c:v>42327</c:v>
                </c:pt>
                <c:pt idx="99">
                  <c:v>42328</c:v>
                </c:pt>
                <c:pt idx="100">
                  <c:v>42331</c:v>
                </c:pt>
                <c:pt idx="101">
                  <c:v>42332</c:v>
                </c:pt>
                <c:pt idx="102">
                  <c:v>42333</c:v>
                </c:pt>
                <c:pt idx="103">
                  <c:v>42334</c:v>
                </c:pt>
                <c:pt idx="104">
                  <c:v>42335</c:v>
                </c:pt>
                <c:pt idx="105">
                  <c:v>42338</c:v>
                </c:pt>
                <c:pt idx="106">
                  <c:v>42339</c:v>
                </c:pt>
                <c:pt idx="107">
                  <c:v>42340</c:v>
                </c:pt>
                <c:pt idx="108">
                  <c:v>42341</c:v>
                </c:pt>
                <c:pt idx="109">
                  <c:v>42342</c:v>
                </c:pt>
                <c:pt idx="110">
                  <c:v>42345</c:v>
                </c:pt>
                <c:pt idx="111">
                  <c:v>42346</c:v>
                </c:pt>
                <c:pt idx="112">
                  <c:v>42347</c:v>
                </c:pt>
                <c:pt idx="113">
                  <c:v>42348</c:v>
                </c:pt>
                <c:pt idx="114">
                  <c:v>42349</c:v>
                </c:pt>
                <c:pt idx="115">
                  <c:v>42352</c:v>
                </c:pt>
                <c:pt idx="116">
                  <c:v>42353</c:v>
                </c:pt>
                <c:pt idx="117">
                  <c:v>42354</c:v>
                </c:pt>
                <c:pt idx="118">
                  <c:v>42355</c:v>
                </c:pt>
                <c:pt idx="119">
                  <c:v>42356</c:v>
                </c:pt>
                <c:pt idx="120">
                  <c:v>42359</c:v>
                </c:pt>
                <c:pt idx="121">
                  <c:v>42360</c:v>
                </c:pt>
                <c:pt idx="122">
                  <c:v>42361</c:v>
                </c:pt>
                <c:pt idx="123">
                  <c:v>42367</c:v>
                </c:pt>
                <c:pt idx="124">
                  <c:v>42368</c:v>
                </c:pt>
                <c:pt idx="125">
                  <c:v>42369</c:v>
                </c:pt>
                <c:pt idx="126">
                  <c:v>42373</c:v>
                </c:pt>
                <c:pt idx="127">
                  <c:v>42374</c:v>
                </c:pt>
                <c:pt idx="128">
                  <c:v>42375</c:v>
                </c:pt>
                <c:pt idx="129">
                  <c:v>42376</c:v>
                </c:pt>
                <c:pt idx="130">
                  <c:v>42377</c:v>
                </c:pt>
                <c:pt idx="131">
                  <c:v>42380</c:v>
                </c:pt>
                <c:pt idx="132">
                  <c:v>42381</c:v>
                </c:pt>
                <c:pt idx="133">
                  <c:v>42382</c:v>
                </c:pt>
                <c:pt idx="134">
                  <c:v>42383</c:v>
                </c:pt>
                <c:pt idx="135">
                  <c:v>42384</c:v>
                </c:pt>
                <c:pt idx="136">
                  <c:v>42387</c:v>
                </c:pt>
                <c:pt idx="137">
                  <c:v>42388</c:v>
                </c:pt>
                <c:pt idx="138">
                  <c:v>42389</c:v>
                </c:pt>
                <c:pt idx="139">
                  <c:v>42390</c:v>
                </c:pt>
                <c:pt idx="140">
                  <c:v>42391</c:v>
                </c:pt>
                <c:pt idx="141">
                  <c:v>42394</c:v>
                </c:pt>
                <c:pt idx="142">
                  <c:v>42395</c:v>
                </c:pt>
                <c:pt idx="143">
                  <c:v>42396</c:v>
                </c:pt>
                <c:pt idx="144">
                  <c:v>42397</c:v>
                </c:pt>
                <c:pt idx="145">
                  <c:v>42398</c:v>
                </c:pt>
                <c:pt idx="146">
                  <c:v>42401</c:v>
                </c:pt>
                <c:pt idx="147">
                  <c:v>42402</c:v>
                </c:pt>
                <c:pt idx="148">
                  <c:v>42403</c:v>
                </c:pt>
                <c:pt idx="149">
                  <c:v>42404</c:v>
                </c:pt>
                <c:pt idx="150">
                  <c:v>42405</c:v>
                </c:pt>
                <c:pt idx="151">
                  <c:v>42408</c:v>
                </c:pt>
                <c:pt idx="152">
                  <c:v>42409</c:v>
                </c:pt>
                <c:pt idx="153">
                  <c:v>42410</c:v>
                </c:pt>
                <c:pt idx="154">
                  <c:v>42411</c:v>
                </c:pt>
                <c:pt idx="155">
                  <c:v>42412</c:v>
                </c:pt>
                <c:pt idx="156">
                  <c:v>42415</c:v>
                </c:pt>
                <c:pt idx="157">
                  <c:v>42416</c:v>
                </c:pt>
                <c:pt idx="158">
                  <c:v>42417</c:v>
                </c:pt>
                <c:pt idx="159">
                  <c:v>42418</c:v>
                </c:pt>
                <c:pt idx="160">
                  <c:v>42419</c:v>
                </c:pt>
                <c:pt idx="161">
                  <c:v>42422</c:v>
                </c:pt>
                <c:pt idx="162">
                  <c:v>42423</c:v>
                </c:pt>
                <c:pt idx="163">
                  <c:v>42424</c:v>
                </c:pt>
                <c:pt idx="164">
                  <c:v>42425</c:v>
                </c:pt>
                <c:pt idx="165">
                  <c:v>42426</c:v>
                </c:pt>
                <c:pt idx="166">
                  <c:v>42429</c:v>
                </c:pt>
                <c:pt idx="167">
                  <c:v>42430</c:v>
                </c:pt>
                <c:pt idx="168">
                  <c:v>42431</c:v>
                </c:pt>
                <c:pt idx="169">
                  <c:v>42432</c:v>
                </c:pt>
                <c:pt idx="170">
                  <c:v>42433</c:v>
                </c:pt>
                <c:pt idx="171">
                  <c:v>42436</c:v>
                </c:pt>
                <c:pt idx="172">
                  <c:v>42437</c:v>
                </c:pt>
                <c:pt idx="173">
                  <c:v>42438</c:v>
                </c:pt>
                <c:pt idx="174">
                  <c:v>42439</c:v>
                </c:pt>
                <c:pt idx="175">
                  <c:v>42440</c:v>
                </c:pt>
                <c:pt idx="176">
                  <c:v>42443</c:v>
                </c:pt>
                <c:pt idx="177">
                  <c:v>42444</c:v>
                </c:pt>
                <c:pt idx="178">
                  <c:v>42445</c:v>
                </c:pt>
                <c:pt idx="179">
                  <c:v>42446</c:v>
                </c:pt>
                <c:pt idx="180">
                  <c:v>42447</c:v>
                </c:pt>
                <c:pt idx="181">
                  <c:v>42450</c:v>
                </c:pt>
                <c:pt idx="182">
                  <c:v>42451</c:v>
                </c:pt>
                <c:pt idx="183">
                  <c:v>42452</c:v>
                </c:pt>
                <c:pt idx="184">
                  <c:v>42453</c:v>
                </c:pt>
                <c:pt idx="185">
                  <c:v>42458</c:v>
                </c:pt>
                <c:pt idx="186">
                  <c:v>42459</c:v>
                </c:pt>
                <c:pt idx="187">
                  <c:v>42460</c:v>
                </c:pt>
                <c:pt idx="188">
                  <c:v>42461</c:v>
                </c:pt>
                <c:pt idx="189">
                  <c:v>42464</c:v>
                </c:pt>
                <c:pt idx="190">
                  <c:v>42465</c:v>
                </c:pt>
                <c:pt idx="191">
                  <c:v>42466</c:v>
                </c:pt>
                <c:pt idx="192">
                  <c:v>42467</c:v>
                </c:pt>
                <c:pt idx="193">
                  <c:v>42468</c:v>
                </c:pt>
                <c:pt idx="194">
                  <c:v>42471</c:v>
                </c:pt>
                <c:pt idx="195">
                  <c:v>42472</c:v>
                </c:pt>
                <c:pt idx="196">
                  <c:v>42473</c:v>
                </c:pt>
                <c:pt idx="197">
                  <c:v>42474</c:v>
                </c:pt>
                <c:pt idx="198">
                  <c:v>42475</c:v>
                </c:pt>
                <c:pt idx="199">
                  <c:v>42478</c:v>
                </c:pt>
                <c:pt idx="200">
                  <c:v>42479</c:v>
                </c:pt>
                <c:pt idx="201">
                  <c:v>42480</c:v>
                </c:pt>
                <c:pt idx="202">
                  <c:v>42481</c:v>
                </c:pt>
                <c:pt idx="203">
                  <c:v>42482</c:v>
                </c:pt>
                <c:pt idx="204">
                  <c:v>42485</c:v>
                </c:pt>
                <c:pt idx="205">
                  <c:v>42486</c:v>
                </c:pt>
                <c:pt idx="206">
                  <c:v>42487</c:v>
                </c:pt>
                <c:pt idx="207">
                  <c:v>42488</c:v>
                </c:pt>
                <c:pt idx="208">
                  <c:v>42489</c:v>
                </c:pt>
                <c:pt idx="209">
                  <c:v>42493</c:v>
                </c:pt>
                <c:pt idx="210">
                  <c:v>42494</c:v>
                </c:pt>
                <c:pt idx="211">
                  <c:v>42495</c:v>
                </c:pt>
                <c:pt idx="212">
                  <c:v>42496</c:v>
                </c:pt>
                <c:pt idx="213">
                  <c:v>42499</c:v>
                </c:pt>
                <c:pt idx="214">
                  <c:v>42500</c:v>
                </c:pt>
                <c:pt idx="215">
                  <c:v>42501</c:v>
                </c:pt>
                <c:pt idx="216">
                  <c:v>42502</c:v>
                </c:pt>
                <c:pt idx="217">
                  <c:v>42503</c:v>
                </c:pt>
                <c:pt idx="218">
                  <c:v>42515</c:v>
                </c:pt>
                <c:pt idx="219">
                  <c:v>42517</c:v>
                </c:pt>
                <c:pt idx="220">
                  <c:v>42521</c:v>
                </c:pt>
                <c:pt idx="221">
                  <c:v>42522</c:v>
                </c:pt>
                <c:pt idx="222">
                  <c:v>42523</c:v>
                </c:pt>
                <c:pt idx="223">
                  <c:v>42524</c:v>
                </c:pt>
                <c:pt idx="224">
                  <c:v>42528</c:v>
                </c:pt>
                <c:pt idx="225">
                  <c:v>42529</c:v>
                </c:pt>
                <c:pt idx="226">
                  <c:v>42530</c:v>
                </c:pt>
                <c:pt idx="227">
                  <c:v>42531</c:v>
                </c:pt>
                <c:pt idx="228">
                  <c:v>42535</c:v>
                </c:pt>
                <c:pt idx="229">
                  <c:v>42537</c:v>
                </c:pt>
                <c:pt idx="230">
                  <c:v>42538</c:v>
                </c:pt>
                <c:pt idx="231">
                  <c:v>42541</c:v>
                </c:pt>
                <c:pt idx="232">
                  <c:v>42542</c:v>
                </c:pt>
                <c:pt idx="233">
                  <c:v>42543</c:v>
                </c:pt>
                <c:pt idx="234">
                  <c:v>42544</c:v>
                </c:pt>
                <c:pt idx="235">
                  <c:v>42552</c:v>
                </c:pt>
                <c:pt idx="236">
                  <c:v>42555</c:v>
                </c:pt>
                <c:pt idx="237">
                  <c:v>42559</c:v>
                </c:pt>
                <c:pt idx="238">
                  <c:v>42562</c:v>
                </c:pt>
                <c:pt idx="239">
                  <c:v>42564</c:v>
                </c:pt>
                <c:pt idx="240">
                  <c:v>42565</c:v>
                </c:pt>
                <c:pt idx="241">
                  <c:v>42566</c:v>
                </c:pt>
                <c:pt idx="242">
                  <c:v>42569</c:v>
                </c:pt>
                <c:pt idx="243">
                  <c:v>42570</c:v>
                </c:pt>
                <c:pt idx="244">
                  <c:v>42571</c:v>
                </c:pt>
                <c:pt idx="245">
                  <c:v>42572</c:v>
                </c:pt>
                <c:pt idx="246">
                  <c:v>42573</c:v>
                </c:pt>
                <c:pt idx="247">
                  <c:v>42576</c:v>
                </c:pt>
                <c:pt idx="248">
                  <c:v>42577</c:v>
                </c:pt>
                <c:pt idx="249">
                  <c:v>42578</c:v>
                </c:pt>
                <c:pt idx="250">
                  <c:v>42579</c:v>
                </c:pt>
                <c:pt idx="251">
                  <c:v>42580</c:v>
                </c:pt>
                <c:pt idx="252">
                  <c:v>42583</c:v>
                </c:pt>
                <c:pt idx="253">
                  <c:v>42584</c:v>
                </c:pt>
                <c:pt idx="254">
                  <c:v>42585</c:v>
                </c:pt>
                <c:pt idx="255">
                  <c:v>42586</c:v>
                </c:pt>
                <c:pt idx="256">
                  <c:v>42587</c:v>
                </c:pt>
                <c:pt idx="257">
                  <c:v>42590</c:v>
                </c:pt>
                <c:pt idx="258">
                  <c:v>42591</c:v>
                </c:pt>
                <c:pt idx="259">
                  <c:v>42592</c:v>
                </c:pt>
                <c:pt idx="260">
                  <c:v>42593</c:v>
                </c:pt>
                <c:pt idx="261">
                  <c:v>42594</c:v>
                </c:pt>
                <c:pt idx="262">
                  <c:v>42597</c:v>
                </c:pt>
                <c:pt idx="263">
                  <c:v>42598</c:v>
                </c:pt>
                <c:pt idx="264">
                  <c:v>42599</c:v>
                </c:pt>
                <c:pt idx="265">
                  <c:v>42600</c:v>
                </c:pt>
                <c:pt idx="266">
                  <c:v>42601</c:v>
                </c:pt>
                <c:pt idx="267">
                  <c:v>42604</c:v>
                </c:pt>
                <c:pt idx="268">
                  <c:v>42605</c:v>
                </c:pt>
                <c:pt idx="269">
                  <c:v>42606</c:v>
                </c:pt>
                <c:pt idx="270">
                  <c:v>42607</c:v>
                </c:pt>
                <c:pt idx="271">
                  <c:v>42613</c:v>
                </c:pt>
                <c:pt idx="272">
                  <c:v>42618</c:v>
                </c:pt>
                <c:pt idx="273">
                  <c:v>42619</c:v>
                </c:pt>
                <c:pt idx="274">
                  <c:v>42620</c:v>
                </c:pt>
                <c:pt idx="275">
                  <c:v>42621</c:v>
                </c:pt>
                <c:pt idx="276">
                  <c:v>42622</c:v>
                </c:pt>
                <c:pt idx="277">
                  <c:v>42627</c:v>
                </c:pt>
                <c:pt idx="278">
                  <c:v>42628</c:v>
                </c:pt>
                <c:pt idx="279">
                  <c:v>42629</c:v>
                </c:pt>
                <c:pt idx="280">
                  <c:v>42632</c:v>
                </c:pt>
                <c:pt idx="281">
                  <c:v>42633</c:v>
                </c:pt>
                <c:pt idx="282">
                  <c:v>42634</c:v>
                </c:pt>
                <c:pt idx="283">
                  <c:v>42635</c:v>
                </c:pt>
                <c:pt idx="284">
                  <c:v>42636</c:v>
                </c:pt>
                <c:pt idx="285">
                  <c:v>42639</c:v>
                </c:pt>
                <c:pt idx="286">
                  <c:v>42640</c:v>
                </c:pt>
                <c:pt idx="287">
                  <c:v>42641</c:v>
                </c:pt>
                <c:pt idx="288">
                  <c:v>42642</c:v>
                </c:pt>
                <c:pt idx="289">
                  <c:v>42643</c:v>
                </c:pt>
                <c:pt idx="290">
                  <c:v>42647</c:v>
                </c:pt>
                <c:pt idx="291">
                  <c:v>42648</c:v>
                </c:pt>
                <c:pt idx="292">
                  <c:v>42649</c:v>
                </c:pt>
                <c:pt idx="293">
                  <c:v>42650</c:v>
                </c:pt>
                <c:pt idx="294">
                  <c:v>42653</c:v>
                </c:pt>
                <c:pt idx="295">
                  <c:v>42654</c:v>
                </c:pt>
                <c:pt idx="296">
                  <c:v>42655</c:v>
                </c:pt>
                <c:pt idx="297">
                  <c:v>42656</c:v>
                </c:pt>
                <c:pt idx="298">
                  <c:v>42657</c:v>
                </c:pt>
                <c:pt idx="299">
                  <c:v>42660</c:v>
                </c:pt>
                <c:pt idx="300">
                  <c:v>42661</c:v>
                </c:pt>
                <c:pt idx="301">
                  <c:v>42662</c:v>
                </c:pt>
                <c:pt idx="302">
                  <c:v>42663</c:v>
                </c:pt>
                <c:pt idx="303">
                  <c:v>42664</c:v>
                </c:pt>
                <c:pt idx="304">
                  <c:v>42667</c:v>
                </c:pt>
                <c:pt idx="305">
                  <c:v>42668</c:v>
                </c:pt>
                <c:pt idx="306">
                  <c:v>42669</c:v>
                </c:pt>
                <c:pt idx="307">
                  <c:v>42670</c:v>
                </c:pt>
                <c:pt idx="308">
                  <c:v>42671</c:v>
                </c:pt>
                <c:pt idx="309">
                  <c:v>42674</c:v>
                </c:pt>
                <c:pt idx="310">
                  <c:v>42675</c:v>
                </c:pt>
                <c:pt idx="311">
                  <c:v>42676</c:v>
                </c:pt>
                <c:pt idx="312">
                  <c:v>42677</c:v>
                </c:pt>
                <c:pt idx="313">
                  <c:v>42678</c:v>
                </c:pt>
                <c:pt idx="314">
                  <c:v>42681</c:v>
                </c:pt>
                <c:pt idx="315">
                  <c:v>42682</c:v>
                </c:pt>
                <c:pt idx="316">
                  <c:v>42683</c:v>
                </c:pt>
                <c:pt idx="317">
                  <c:v>42684</c:v>
                </c:pt>
                <c:pt idx="318">
                  <c:v>42685</c:v>
                </c:pt>
                <c:pt idx="319">
                  <c:v>42688</c:v>
                </c:pt>
                <c:pt idx="320">
                  <c:v>42689</c:v>
                </c:pt>
                <c:pt idx="321">
                  <c:v>42690</c:v>
                </c:pt>
                <c:pt idx="322">
                  <c:v>42691</c:v>
                </c:pt>
                <c:pt idx="323">
                  <c:v>42692</c:v>
                </c:pt>
                <c:pt idx="324">
                  <c:v>42695</c:v>
                </c:pt>
                <c:pt idx="325">
                  <c:v>42696</c:v>
                </c:pt>
                <c:pt idx="326">
                  <c:v>42697</c:v>
                </c:pt>
                <c:pt idx="327">
                  <c:v>42698</c:v>
                </c:pt>
                <c:pt idx="328">
                  <c:v>42699</c:v>
                </c:pt>
                <c:pt idx="329">
                  <c:v>42702</c:v>
                </c:pt>
                <c:pt idx="330">
                  <c:v>42703</c:v>
                </c:pt>
                <c:pt idx="331">
                  <c:v>42704</c:v>
                </c:pt>
                <c:pt idx="332">
                  <c:v>42705</c:v>
                </c:pt>
                <c:pt idx="333">
                  <c:v>42706</c:v>
                </c:pt>
                <c:pt idx="334">
                  <c:v>42709</c:v>
                </c:pt>
                <c:pt idx="335">
                  <c:v>42710</c:v>
                </c:pt>
                <c:pt idx="336">
                  <c:v>42711</c:v>
                </c:pt>
                <c:pt idx="337">
                  <c:v>42712</c:v>
                </c:pt>
                <c:pt idx="338">
                  <c:v>42713</c:v>
                </c:pt>
                <c:pt idx="339">
                  <c:v>42717</c:v>
                </c:pt>
                <c:pt idx="340">
                  <c:v>42718</c:v>
                </c:pt>
                <c:pt idx="341">
                  <c:v>42719</c:v>
                </c:pt>
                <c:pt idx="342">
                  <c:v>42720</c:v>
                </c:pt>
                <c:pt idx="343">
                  <c:v>42723</c:v>
                </c:pt>
                <c:pt idx="344">
                  <c:v>42724</c:v>
                </c:pt>
                <c:pt idx="345">
                  <c:v>42725</c:v>
                </c:pt>
                <c:pt idx="346">
                  <c:v>42726</c:v>
                </c:pt>
                <c:pt idx="347">
                  <c:v>42727</c:v>
                </c:pt>
                <c:pt idx="348">
                  <c:v>42732</c:v>
                </c:pt>
                <c:pt idx="349">
                  <c:v>42733</c:v>
                </c:pt>
                <c:pt idx="350">
                  <c:v>42734</c:v>
                </c:pt>
                <c:pt idx="351">
                  <c:v>42738</c:v>
                </c:pt>
                <c:pt idx="352">
                  <c:v>42739</c:v>
                </c:pt>
                <c:pt idx="353">
                  <c:v>42740</c:v>
                </c:pt>
                <c:pt idx="354">
                  <c:v>42741</c:v>
                </c:pt>
                <c:pt idx="355">
                  <c:v>42744</c:v>
                </c:pt>
                <c:pt idx="356">
                  <c:v>42745</c:v>
                </c:pt>
                <c:pt idx="357">
                  <c:v>42746</c:v>
                </c:pt>
                <c:pt idx="358">
                  <c:v>42747</c:v>
                </c:pt>
                <c:pt idx="359">
                  <c:v>42748</c:v>
                </c:pt>
                <c:pt idx="360">
                  <c:v>42751</c:v>
                </c:pt>
                <c:pt idx="361">
                  <c:v>42752</c:v>
                </c:pt>
                <c:pt idx="362">
                  <c:v>42753</c:v>
                </c:pt>
                <c:pt idx="363">
                  <c:v>42754</c:v>
                </c:pt>
                <c:pt idx="364">
                  <c:v>42755</c:v>
                </c:pt>
                <c:pt idx="365">
                  <c:v>42758</c:v>
                </c:pt>
                <c:pt idx="366">
                  <c:v>42759</c:v>
                </c:pt>
                <c:pt idx="367">
                  <c:v>42760</c:v>
                </c:pt>
                <c:pt idx="368">
                  <c:v>42761</c:v>
                </c:pt>
                <c:pt idx="369">
                  <c:v>42762</c:v>
                </c:pt>
                <c:pt idx="370">
                  <c:v>42765</c:v>
                </c:pt>
                <c:pt idx="371">
                  <c:v>42766</c:v>
                </c:pt>
                <c:pt idx="372">
                  <c:v>42767</c:v>
                </c:pt>
                <c:pt idx="373">
                  <c:v>42768</c:v>
                </c:pt>
                <c:pt idx="374">
                  <c:v>42769</c:v>
                </c:pt>
                <c:pt idx="375">
                  <c:v>42772</c:v>
                </c:pt>
                <c:pt idx="376">
                  <c:v>42773</c:v>
                </c:pt>
                <c:pt idx="377">
                  <c:v>42774</c:v>
                </c:pt>
                <c:pt idx="378">
                  <c:v>42775</c:v>
                </c:pt>
                <c:pt idx="379">
                  <c:v>42776</c:v>
                </c:pt>
                <c:pt idx="380">
                  <c:v>42779</c:v>
                </c:pt>
                <c:pt idx="381">
                  <c:v>42780</c:v>
                </c:pt>
                <c:pt idx="382">
                  <c:v>42781</c:v>
                </c:pt>
                <c:pt idx="383">
                  <c:v>42782</c:v>
                </c:pt>
                <c:pt idx="384">
                  <c:v>42783</c:v>
                </c:pt>
                <c:pt idx="385">
                  <c:v>42786</c:v>
                </c:pt>
                <c:pt idx="386">
                  <c:v>42787</c:v>
                </c:pt>
                <c:pt idx="387">
                  <c:v>42788</c:v>
                </c:pt>
                <c:pt idx="388">
                  <c:v>42789</c:v>
                </c:pt>
                <c:pt idx="389">
                  <c:v>42790</c:v>
                </c:pt>
                <c:pt idx="390">
                  <c:v>42794</c:v>
                </c:pt>
                <c:pt idx="391">
                  <c:v>42796</c:v>
                </c:pt>
                <c:pt idx="392">
                  <c:v>42797</c:v>
                </c:pt>
                <c:pt idx="393">
                  <c:v>42800</c:v>
                </c:pt>
                <c:pt idx="394">
                  <c:v>42801</c:v>
                </c:pt>
                <c:pt idx="395">
                  <c:v>42802</c:v>
                </c:pt>
                <c:pt idx="396">
                  <c:v>42803</c:v>
                </c:pt>
                <c:pt idx="397">
                  <c:v>42804</c:v>
                </c:pt>
                <c:pt idx="398">
                  <c:v>42807</c:v>
                </c:pt>
                <c:pt idx="399">
                  <c:v>42808</c:v>
                </c:pt>
                <c:pt idx="400">
                  <c:v>42809</c:v>
                </c:pt>
                <c:pt idx="401">
                  <c:v>42810</c:v>
                </c:pt>
                <c:pt idx="402">
                  <c:v>42811</c:v>
                </c:pt>
                <c:pt idx="403">
                  <c:v>42814</c:v>
                </c:pt>
                <c:pt idx="404">
                  <c:v>42815</c:v>
                </c:pt>
                <c:pt idx="405">
                  <c:v>42816</c:v>
                </c:pt>
                <c:pt idx="406">
                  <c:v>42817</c:v>
                </c:pt>
                <c:pt idx="407">
                  <c:v>42818</c:v>
                </c:pt>
                <c:pt idx="408">
                  <c:v>42821</c:v>
                </c:pt>
                <c:pt idx="409">
                  <c:v>42822</c:v>
                </c:pt>
                <c:pt idx="410">
                  <c:v>42823</c:v>
                </c:pt>
                <c:pt idx="411">
                  <c:v>42824</c:v>
                </c:pt>
                <c:pt idx="412">
                  <c:v>42825</c:v>
                </c:pt>
                <c:pt idx="413">
                  <c:v>42828</c:v>
                </c:pt>
                <c:pt idx="414">
                  <c:v>42829</c:v>
                </c:pt>
                <c:pt idx="415">
                  <c:v>42830</c:v>
                </c:pt>
                <c:pt idx="416">
                  <c:v>42831</c:v>
                </c:pt>
                <c:pt idx="417">
                  <c:v>42832</c:v>
                </c:pt>
                <c:pt idx="418">
                  <c:v>42835</c:v>
                </c:pt>
                <c:pt idx="419">
                  <c:v>42836</c:v>
                </c:pt>
                <c:pt idx="420">
                  <c:v>42837</c:v>
                </c:pt>
                <c:pt idx="421">
                  <c:v>42838</c:v>
                </c:pt>
                <c:pt idx="422">
                  <c:v>42843</c:v>
                </c:pt>
                <c:pt idx="423">
                  <c:v>42844</c:v>
                </c:pt>
                <c:pt idx="424">
                  <c:v>42845</c:v>
                </c:pt>
                <c:pt idx="425">
                  <c:v>42846</c:v>
                </c:pt>
                <c:pt idx="426">
                  <c:v>42849</c:v>
                </c:pt>
                <c:pt idx="427">
                  <c:v>42850</c:v>
                </c:pt>
                <c:pt idx="428">
                  <c:v>42851</c:v>
                </c:pt>
                <c:pt idx="429">
                  <c:v>42852</c:v>
                </c:pt>
                <c:pt idx="430">
                  <c:v>42853</c:v>
                </c:pt>
                <c:pt idx="431">
                  <c:v>42857</c:v>
                </c:pt>
                <c:pt idx="432">
                  <c:v>42858</c:v>
                </c:pt>
                <c:pt idx="433">
                  <c:v>42859</c:v>
                </c:pt>
                <c:pt idx="434">
                  <c:v>42860</c:v>
                </c:pt>
                <c:pt idx="435">
                  <c:v>42863</c:v>
                </c:pt>
                <c:pt idx="436">
                  <c:v>42864</c:v>
                </c:pt>
                <c:pt idx="437">
                  <c:v>42865</c:v>
                </c:pt>
                <c:pt idx="438">
                  <c:v>42866</c:v>
                </c:pt>
                <c:pt idx="439">
                  <c:v>42867</c:v>
                </c:pt>
                <c:pt idx="440">
                  <c:v>42870</c:v>
                </c:pt>
                <c:pt idx="441">
                  <c:v>42871</c:v>
                </c:pt>
                <c:pt idx="442">
                  <c:v>42872</c:v>
                </c:pt>
                <c:pt idx="443">
                  <c:v>42873</c:v>
                </c:pt>
                <c:pt idx="444">
                  <c:v>42874</c:v>
                </c:pt>
                <c:pt idx="445">
                  <c:v>42877</c:v>
                </c:pt>
                <c:pt idx="446">
                  <c:v>42878</c:v>
                </c:pt>
                <c:pt idx="447">
                  <c:v>42879</c:v>
                </c:pt>
                <c:pt idx="448">
                  <c:v>42880</c:v>
                </c:pt>
                <c:pt idx="449">
                  <c:v>42881</c:v>
                </c:pt>
                <c:pt idx="450">
                  <c:v>42885</c:v>
                </c:pt>
                <c:pt idx="451">
                  <c:v>42886</c:v>
                </c:pt>
              </c:numCache>
            </c:numRef>
          </c:cat>
          <c:val>
            <c:numRef>
              <c:f>'Sheet1 (4)'!$B$233:$B$684</c:f>
              <c:numCache>
                <c:formatCode>General</c:formatCode>
                <c:ptCount val="452"/>
                <c:pt idx="0">
                  <c:v>0.14330000000000001</c:v>
                </c:pt>
                <c:pt idx="1">
                  <c:v>0.14730000000000001</c:v>
                </c:pt>
                <c:pt idx="2">
                  <c:v>0.14699999999999999</c:v>
                </c:pt>
                <c:pt idx="3">
                  <c:v>0.1479</c:v>
                </c:pt>
                <c:pt idx="4">
                  <c:v>0.14859999999999998</c:v>
                </c:pt>
                <c:pt idx="5">
                  <c:v>0.14990000000000001</c:v>
                </c:pt>
                <c:pt idx="6">
                  <c:v>0.14949999999999999</c:v>
                </c:pt>
                <c:pt idx="7">
                  <c:v>0.14990000000000001</c:v>
                </c:pt>
                <c:pt idx="8">
                  <c:v>0.15010000000000001</c:v>
                </c:pt>
                <c:pt idx="9">
                  <c:v>0.14980000000000002</c:v>
                </c:pt>
                <c:pt idx="10">
                  <c:v>0.15060000000000001</c:v>
                </c:pt>
                <c:pt idx="11">
                  <c:v>0.15190000000000001</c:v>
                </c:pt>
                <c:pt idx="12">
                  <c:v>0.153</c:v>
                </c:pt>
                <c:pt idx="13">
                  <c:v>0.15210000000000001</c:v>
                </c:pt>
                <c:pt idx="14">
                  <c:v>0.15039999999999998</c:v>
                </c:pt>
                <c:pt idx="15">
                  <c:v>0.1497</c:v>
                </c:pt>
                <c:pt idx="16">
                  <c:v>0.14829999999999999</c:v>
                </c:pt>
                <c:pt idx="17">
                  <c:v>0.14800000000000002</c:v>
                </c:pt>
                <c:pt idx="18">
                  <c:v>0.14990000000000001</c:v>
                </c:pt>
                <c:pt idx="19">
                  <c:v>0.14940000000000001</c:v>
                </c:pt>
                <c:pt idx="20">
                  <c:v>0.14859999999999998</c:v>
                </c:pt>
                <c:pt idx="21">
                  <c:v>0.1479</c:v>
                </c:pt>
                <c:pt idx="22">
                  <c:v>0.14800000000000002</c:v>
                </c:pt>
                <c:pt idx="23">
                  <c:v>0.1502</c:v>
                </c:pt>
                <c:pt idx="24">
                  <c:v>0.151</c:v>
                </c:pt>
                <c:pt idx="25">
                  <c:v>0.15140000000000001</c:v>
                </c:pt>
                <c:pt idx="26">
                  <c:v>0.1522</c:v>
                </c:pt>
                <c:pt idx="27">
                  <c:v>0.1535</c:v>
                </c:pt>
                <c:pt idx="28">
                  <c:v>0.15359999999999999</c:v>
                </c:pt>
                <c:pt idx="29">
                  <c:v>0.1537</c:v>
                </c:pt>
                <c:pt idx="30">
                  <c:v>0.15340000000000001</c:v>
                </c:pt>
                <c:pt idx="31">
                  <c:v>0.15259999999999999</c:v>
                </c:pt>
                <c:pt idx="32">
                  <c:v>0.15109999999999998</c:v>
                </c:pt>
                <c:pt idx="33">
                  <c:v>0.15090000000000001</c:v>
                </c:pt>
                <c:pt idx="34">
                  <c:v>0.15359999999999999</c:v>
                </c:pt>
                <c:pt idx="35">
                  <c:v>0.1535</c:v>
                </c:pt>
                <c:pt idx="36">
                  <c:v>0.15329999999999999</c:v>
                </c:pt>
                <c:pt idx="37">
                  <c:v>0.1547</c:v>
                </c:pt>
                <c:pt idx="38">
                  <c:v>0.15890000000000001</c:v>
                </c:pt>
                <c:pt idx="39">
                  <c:v>0.15890000000000001</c:v>
                </c:pt>
                <c:pt idx="40">
                  <c:v>0.1593</c:v>
                </c:pt>
                <c:pt idx="41">
                  <c:v>0.15909999999999999</c:v>
                </c:pt>
                <c:pt idx="42">
                  <c:v>0.1593</c:v>
                </c:pt>
                <c:pt idx="43">
                  <c:v>0.15939999999999999</c:v>
                </c:pt>
                <c:pt idx="44">
                  <c:v>0.15920000000000001</c:v>
                </c:pt>
                <c:pt idx="45">
                  <c:v>0.15890000000000001</c:v>
                </c:pt>
                <c:pt idx="46">
                  <c:v>0.15939999999999999</c:v>
                </c:pt>
                <c:pt idx="47">
                  <c:v>0.15990000000000001</c:v>
                </c:pt>
                <c:pt idx="48">
                  <c:v>0.16140000000000002</c:v>
                </c:pt>
                <c:pt idx="49">
                  <c:v>0.16210000000000002</c:v>
                </c:pt>
                <c:pt idx="50">
                  <c:v>0.1673</c:v>
                </c:pt>
                <c:pt idx="51">
                  <c:v>0.16489999999999999</c:v>
                </c:pt>
                <c:pt idx="52">
                  <c:v>0.16190000000000002</c:v>
                </c:pt>
                <c:pt idx="53">
                  <c:v>0.1598</c:v>
                </c:pt>
                <c:pt idx="54">
                  <c:v>0.15970000000000001</c:v>
                </c:pt>
                <c:pt idx="55">
                  <c:v>0.15890000000000001</c:v>
                </c:pt>
                <c:pt idx="56">
                  <c:v>0.15670000000000001</c:v>
                </c:pt>
                <c:pt idx="57">
                  <c:v>0.1542</c:v>
                </c:pt>
                <c:pt idx="58">
                  <c:v>0.15240000000000001</c:v>
                </c:pt>
                <c:pt idx="59">
                  <c:v>0.1517</c:v>
                </c:pt>
                <c:pt idx="60">
                  <c:v>0.1487</c:v>
                </c:pt>
                <c:pt idx="61">
                  <c:v>0.14779999999999999</c:v>
                </c:pt>
                <c:pt idx="62">
                  <c:v>0.1497</c:v>
                </c:pt>
                <c:pt idx="63">
                  <c:v>0.15130000000000002</c:v>
                </c:pt>
                <c:pt idx="64">
                  <c:v>0.15109999999999998</c:v>
                </c:pt>
                <c:pt idx="65">
                  <c:v>0.14940000000000001</c:v>
                </c:pt>
                <c:pt idx="66">
                  <c:v>0.1472</c:v>
                </c:pt>
                <c:pt idx="67">
                  <c:v>0.14369999999999999</c:v>
                </c:pt>
                <c:pt idx="68">
                  <c:v>0.13570000000000002</c:v>
                </c:pt>
                <c:pt idx="69">
                  <c:v>0.13550000000000001</c:v>
                </c:pt>
                <c:pt idx="70">
                  <c:v>0.13789999999999999</c:v>
                </c:pt>
                <c:pt idx="71">
                  <c:v>0.13800000000000001</c:v>
                </c:pt>
                <c:pt idx="72">
                  <c:v>0.13730000000000001</c:v>
                </c:pt>
                <c:pt idx="73">
                  <c:v>0.13650000000000001</c:v>
                </c:pt>
                <c:pt idx="74">
                  <c:v>0.13449999999999998</c:v>
                </c:pt>
                <c:pt idx="75">
                  <c:v>0.1326</c:v>
                </c:pt>
                <c:pt idx="76">
                  <c:v>0.1318</c:v>
                </c:pt>
                <c:pt idx="77">
                  <c:v>0.13150000000000001</c:v>
                </c:pt>
                <c:pt idx="78">
                  <c:v>0.13449999999999998</c:v>
                </c:pt>
                <c:pt idx="79">
                  <c:v>0.13519999999999999</c:v>
                </c:pt>
                <c:pt idx="80">
                  <c:v>0.1353</c:v>
                </c:pt>
                <c:pt idx="81">
                  <c:v>0.13519999999999999</c:v>
                </c:pt>
                <c:pt idx="82">
                  <c:v>0.13639999999999999</c:v>
                </c:pt>
                <c:pt idx="83">
                  <c:v>0.13600000000000001</c:v>
                </c:pt>
                <c:pt idx="84">
                  <c:v>0.1351</c:v>
                </c:pt>
                <c:pt idx="85">
                  <c:v>0.13289999999999999</c:v>
                </c:pt>
                <c:pt idx="86">
                  <c:v>0.1321</c:v>
                </c:pt>
                <c:pt idx="87">
                  <c:v>0.12520000000000001</c:v>
                </c:pt>
                <c:pt idx="88">
                  <c:v>0.1216</c:v>
                </c:pt>
                <c:pt idx="89">
                  <c:v>0.11789999999999999</c:v>
                </c:pt>
                <c:pt idx="90">
                  <c:v>0.1134</c:v>
                </c:pt>
                <c:pt idx="91">
                  <c:v>0.105</c:v>
                </c:pt>
                <c:pt idx="92">
                  <c:v>0.10349999999999999</c:v>
                </c:pt>
                <c:pt idx="93">
                  <c:v>0.10279999999999999</c:v>
                </c:pt>
                <c:pt idx="94">
                  <c:v>0.1158</c:v>
                </c:pt>
                <c:pt idx="95">
                  <c:v>0.12520000000000001</c:v>
                </c:pt>
                <c:pt idx="96">
                  <c:v>0.12740000000000001</c:v>
                </c:pt>
                <c:pt idx="97">
                  <c:v>0.1234</c:v>
                </c:pt>
                <c:pt idx="98">
                  <c:v>0.1268</c:v>
                </c:pt>
                <c:pt idx="99">
                  <c:v>0.12609999999999999</c:v>
                </c:pt>
                <c:pt idx="100">
                  <c:v>0.11699999999999999</c:v>
                </c:pt>
                <c:pt idx="101">
                  <c:v>0.1168</c:v>
                </c:pt>
                <c:pt idx="102">
                  <c:v>0.10640000000000001</c:v>
                </c:pt>
                <c:pt idx="103">
                  <c:v>0.1104</c:v>
                </c:pt>
                <c:pt idx="104">
                  <c:v>0.1118</c:v>
                </c:pt>
                <c:pt idx="105">
                  <c:v>0.113</c:v>
                </c:pt>
                <c:pt idx="106">
                  <c:v>0.1195</c:v>
                </c:pt>
                <c:pt idx="107">
                  <c:v>0.11840000000000001</c:v>
                </c:pt>
                <c:pt idx="108">
                  <c:v>0.11699999999999999</c:v>
                </c:pt>
                <c:pt idx="109">
                  <c:v>0.1157</c:v>
                </c:pt>
                <c:pt idx="110">
                  <c:v>0.11359999999999999</c:v>
                </c:pt>
                <c:pt idx="111">
                  <c:v>0.11130000000000001</c:v>
                </c:pt>
                <c:pt idx="112">
                  <c:v>0.1105</c:v>
                </c:pt>
                <c:pt idx="113">
                  <c:v>0.1106</c:v>
                </c:pt>
                <c:pt idx="114">
                  <c:v>0.1104</c:v>
                </c:pt>
                <c:pt idx="115">
                  <c:v>0.1106</c:v>
                </c:pt>
                <c:pt idx="116">
                  <c:v>0.1114</c:v>
                </c:pt>
                <c:pt idx="117">
                  <c:v>0.11289999999999999</c:v>
                </c:pt>
                <c:pt idx="118">
                  <c:v>0.1139</c:v>
                </c:pt>
                <c:pt idx="119">
                  <c:v>0.11320000000000001</c:v>
                </c:pt>
                <c:pt idx="120">
                  <c:v>0.1128</c:v>
                </c:pt>
                <c:pt idx="121">
                  <c:v>0.11289999999999999</c:v>
                </c:pt>
                <c:pt idx="122">
                  <c:v>0.1128</c:v>
                </c:pt>
                <c:pt idx="123">
                  <c:v>0.11230000000000001</c:v>
                </c:pt>
                <c:pt idx="124">
                  <c:v>0.11109999999999999</c:v>
                </c:pt>
                <c:pt idx="125">
                  <c:v>0.11109999999999999</c:v>
                </c:pt>
                <c:pt idx="126">
                  <c:v>0.1115</c:v>
                </c:pt>
                <c:pt idx="127">
                  <c:v>0.1114</c:v>
                </c:pt>
                <c:pt idx="128">
                  <c:v>0.11230000000000001</c:v>
                </c:pt>
                <c:pt idx="129">
                  <c:v>0.11560000000000001</c:v>
                </c:pt>
                <c:pt idx="130">
                  <c:v>0.1157</c:v>
                </c:pt>
                <c:pt idx="131">
                  <c:v>0.1211</c:v>
                </c:pt>
                <c:pt idx="132">
                  <c:v>0.12689999999999999</c:v>
                </c:pt>
                <c:pt idx="133">
                  <c:v>0.12820000000000001</c:v>
                </c:pt>
                <c:pt idx="134">
                  <c:v>0.1275</c:v>
                </c:pt>
                <c:pt idx="135">
                  <c:v>0.12670000000000001</c:v>
                </c:pt>
                <c:pt idx="136">
                  <c:v>0.12470000000000001</c:v>
                </c:pt>
                <c:pt idx="137">
                  <c:v>0.12230000000000001</c:v>
                </c:pt>
                <c:pt idx="138">
                  <c:v>0.1216</c:v>
                </c:pt>
                <c:pt idx="139">
                  <c:v>0.12240000000000001</c:v>
                </c:pt>
                <c:pt idx="140">
                  <c:v>0.12130000000000001</c:v>
                </c:pt>
                <c:pt idx="141">
                  <c:v>0.1217</c:v>
                </c:pt>
                <c:pt idx="142">
                  <c:v>0.1216</c:v>
                </c:pt>
                <c:pt idx="143">
                  <c:v>0.1216</c:v>
                </c:pt>
                <c:pt idx="144">
                  <c:v>0.1208</c:v>
                </c:pt>
                <c:pt idx="145">
                  <c:v>0.1201</c:v>
                </c:pt>
                <c:pt idx="146">
                  <c:v>0.1215</c:v>
                </c:pt>
                <c:pt idx="147">
                  <c:v>0.12179999999999999</c:v>
                </c:pt>
                <c:pt idx="148">
                  <c:v>0.1222</c:v>
                </c:pt>
                <c:pt idx="149">
                  <c:v>0.12230000000000001</c:v>
                </c:pt>
                <c:pt idx="150">
                  <c:v>0.12269999999999999</c:v>
                </c:pt>
                <c:pt idx="151">
                  <c:v>0.12279999999999999</c:v>
                </c:pt>
                <c:pt idx="152">
                  <c:v>0.12210000000000001</c:v>
                </c:pt>
                <c:pt idx="153">
                  <c:v>0.1215</c:v>
                </c:pt>
                <c:pt idx="154">
                  <c:v>0.1211</c:v>
                </c:pt>
                <c:pt idx="155">
                  <c:v>0.121</c:v>
                </c:pt>
                <c:pt idx="156">
                  <c:v>0.121</c:v>
                </c:pt>
                <c:pt idx="157">
                  <c:v>0.1208</c:v>
                </c:pt>
                <c:pt idx="158">
                  <c:v>0.1208</c:v>
                </c:pt>
                <c:pt idx="159">
                  <c:v>0.1207</c:v>
                </c:pt>
                <c:pt idx="160">
                  <c:v>0.12039999999999999</c:v>
                </c:pt>
                <c:pt idx="161">
                  <c:v>0.1198</c:v>
                </c:pt>
                <c:pt idx="162">
                  <c:v>0.1195</c:v>
                </c:pt>
                <c:pt idx="163">
                  <c:v>0.1192</c:v>
                </c:pt>
                <c:pt idx="164">
                  <c:v>0.1193</c:v>
                </c:pt>
                <c:pt idx="165">
                  <c:v>0.12</c:v>
                </c:pt>
                <c:pt idx="166">
                  <c:v>0.12050000000000001</c:v>
                </c:pt>
                <c:pt idx="167">
                  <c:v>0.12089999999999999</c:v>
                </c:pt>
                <c:pt idx="168">
                  <c:v>0.1195</c:v>
                </c:pt>
                <c:pt idx="169">
                  <c:v>0.11810000000000001</c:v>
                </c:pt>
                <c:pt idx="170">
                  <c:v>0.11810000000000001</c:v>
                </c:pt>
                <c:pt idx="171">
                  <c:v>0.11939999999999999</c:v>
                </c:pt>
                <c:pt idx="172">
                  <c:v>0.11849999999999999</c:v>
                </c:pt>
                <c:pt idx="173">
                  <c:v>0.11800000000000001</c:v>
                </c:pt>
                <c:pt idx="174">
                  <c:v>0.11800000000000001</c:v>
                </c:pt>
                <c:pt idx="175">
                  <c:v>0.1177</c:v>
                </c:pt>
                <c:pt idx="176">
                  <c:v>0.11869999999999999</c:v>
                </c:pt>
                <c:pt idx="177">
                  <c:v>0.11990000000000001</c:v>
                </c:pt>
                <c:pt idx="178">
                  <c:v>0.12</c:v>
                </c:pt>
                <c:pt idx="179">
                  <c:v>0.12</c:v>
                </c:pt>
                <c:pt idx="180">
                  <c:v>0.12</c:v>
                </c:pt>
                <c:pt idx="181">
                  <c:v>0.11990000000000001</c:v>
                </c:pt>
                <c:pt idx="182">
                  <c:v>0.1198</c:v>
                </c:pt>
                <c:pt idx="183">
                  <c:v>0.1246</c:v>
                </c:pt>
                <c:pt idx="184">
                  <c:v>0.1232</c:v>
                </c:pt>
                <c:pt idx="185">
                  <c:v>0.1226</c:v>
                </c:pt>
                <c:pt idx="186">
                  <c:v>0.1231</c:v>
                </c:pt>
                <c:pt idx="187">
                  <c:v>0.12359999999999999</c:v>
                </c:pt>
                <c:pt idx="188">
                  <c:v>0.12330000000000001</c:v>
                </c:pt>
                <c:pt idx="189">
                  <c:v>0.12279999999999999</c:v>
                </c:pt>
                <c:pt idx="190">
                  <c:v>0.12240000000000001</c:v>
                </c:pt>
                <c:pt idx="191">
                  <c:v>0.12189999999999999</c:v>
                </c:pt>
                <c:pt idx="192">
                  <c:v>0.12189999999999999</c:v>
                </c:pt>
                <c:pt idx="193">
                  <c:v>0.12179999999999999</c:v>
                </c:pt>
                <c:pt idx="194">
                  <c:v>0.12189999999999999</c:v>
                </c:pt>
                <c:pt idx="195">
                  <c:v>0.1241</c:v>
                </c:pt>
                <c:pt idx="196">
                  <c:v>0.125</c:v>
                </c:pt>
                <c:pt idx="197">
                  <c:v>0.12470000000000001</c:v>
                </c:pt>
                <c:pt idx="198">
                  <c:v>0.1246</c:v>
                </c:pt>
                <c:pt idx="199">
                  <c:v>0.12590000000000001</c:v>
                </c:pt>
                <c:pt idx="200">
                  <c:v>0.12859999999999999</c:v>
                </c:pt>
                <c:pt idx="201">
                  <c:v>0.12920000000000001</c:v>
                </c:pt>
                <c:pt idx="202">
                  <c:v>0.1288</c:v>
                </c:pt>
                <c:pt idx="203">
                  <c:v>0.128</c:v>
                </c:pt>
                <c:pt idx="204">
                  <c:v>0.12789999999999999</c:v>
                </c:pt>
                <c:pt idx="205">
                  <c:v>0.1278</c:v>
                </c:pt>
                <c:pt idx="206">
                  <c:v>0.128</c:v>
                </c:pt>
                <c:pt idx="207">
                  <c:v>0.13019999999999998</c:v>
                </c:pt>
                <c:pt idx="208">
                  <c:v>0.1303</c:v>
                </c:pt>
                <c:pt idx="209">
                  <c:v>0.13119999999999998</c:v>
                </c:pt>
                <c:pt idx="210">
                  <c:v>0.13200000000000001</c:v>
                </c:pt>
                <c:pt idx="211">
                  <c:v>0.1318</c:v>
                </c:pt>
                <c:pt idx="212">
                  <c:v>0.13189999999999999</c:v>
                </c:pt>
                <c:pt idx="213">
                  <c:v>0.1326</c:v>
                </c:pt>
                <c:pt idx="214">
                  <c:v>0.1336</c:v>
                </c:pt>
                <c:pt idx="215">
                  <c:v>0.13970000000000002</c:v>
                </c:pt>
                <c:pt idx="216">
                  <c:v>0.13949999999999999</c:v>
                </c:pt>
                <c:pt idx="217">
                  <c:v>0.1396</c:v>
                </c:pt>
                <c:pt idx="218">
                  <c:v>0.13390000000000002</c:v>
                </c:pt>
                <c:pt idx="219">
                  <c:v>0.13339999999999999</c:v>
                </c:pt>
                <c:pt idx="220">
                  <c:v>0.1341</c:v>
                </c:pt>
                <c:pt idx="221">
                  <c:v>0.13400000000000001</c:v>
                </c:pt>
                <c:pt idx="222">
                  <c:v>0.13400000000000001</c:v>
                </c:pt>
                <c:pt idx="223">
                  <c:v>0.13400000000000001</c:v>
                </c:pt>
                <c:pt idx="224">
                  <c:v>0.13730000000000001</c:v>
                </c:pt>
                <c:pt idx="225">
                  <c:v>0.14019999999999999</c:v>
                </c:pt>
                <c:pt idx="226">
                  <c:v>0.14080000000000001</c:v>
                </c:pt>
                <c:pt idx="227">
                  <c:v>0.14080000000000001</c:v>
                </c:pt>
                <c:pt idx="228">
                  <c:v>0.14199999999999999</c:v>
                </c:pt>
                <c:pt idx="229">
                  <c:v>0.1447</c:v>
                </c:pt>
                <c:pt idx="230">
                  <c:v>0.1457</c:v>
                </c:pt>
                <c:pt idx="231">
                  <c:v>0.14580000000000001</c:v>
                </c:pt>
                <c:pt idx="232">
                  <c:v>0.14610000000000001</c:v>
                </c:pt>
                <c:pt idx="233">
                  <c:v>0.14779999999999999</c:v>
                </c:pt>
                <c:pt idx="234">
                  <c:v>0.14710000000000001</c:v>
                </c:pt>
                <c:pt idx="235">
                  <c:v>0.14129999999999998</c:v>
                </c:pt>
                <c:pt idx="236">
                  <c:v>0.14205000000000001</c:v>
                </c:pt>
                <c:pt idx="237">
                  <c:v>0.14144999999999999</c:v>
                </c:pt>
                <c:pt idx="238">
                  <c:v>0.14175000000000001</c:v>
                </c:pt>
                <c:pt idx="239">
                  <c:v>0.14624999999999999</c:v>
                </c:pt>
                <c:pt idx="240">
                  <c:v>0.1462</c:v>
                </c:pt>
                <c:pt idx="241">
                  <c:v>0.14809999999999998</c:v>
                </c:pt>
                <c:pt idx="242">
                  <c:v>0.15195</c:v>
                </c:pt>
                <c:pt idx="243">
                  <c:v>0.1515</c:v>
                </c:pt>
                <c:pt idx="244">
                  <c:v>0.15145</c:v>
                </c:pt>
                <c:pt idx="245">
                  <c:v>0.15140000000000001</c:v>
                </c:pt>
                <c:pt idx="246">
                  <c:v>0.15425</c:v>
                </c:pt>
                <c:pt idx="247">
                  <c:v>0.15329999999999999</c:v>
                </c:pt>
                <c:pt idx="248">
                  <c:v>0.15295</c:v>
                </c:pt>
                <c:pt idx="249">
                  <c:v>0.15359999999999999</c:v>
                </c:pt>
                <c:pt idx="250">
                  <c:v>0.15325</c:v>
                </c:pt>
                <c:pt idx="251">
                  <c:v>0.15254999999999999</c:v>
                </c:pt>
                <c:pt idx="252">
                  <c:v>0.1522</c:v>
                </c:pt>
                <c:pt idx="253">
                  <c:v>0.15234999999999999</c:v>
                </c:pt>
                <c:pt idx="254">
                  <c:v>0.15254999999999999</c:v>
                </c:pt>
                <c:pt idx="255">
                  <c:v>0.15295</c:v>
                </c:pt>
                <c:pt idx="256">
                  <c:v>0.15275</c:v>
                </c:pt>
                <c:pt idx="257">
                  <c:v>0.15254999999999999</c:v>
                </c:pt>
                <c:pt idx="258">
                  <c:v>0.15185000000000001</c:v>
                </c:pt>
                <c:pt idx="259">
                  <c:v>0.15215000000000001</c:v>
                </c:pt>
                <c:pt idx="260">
                  <c:v>0.15204999999999999</c:v>
                </c:pt>
                <c:pt idx="261">
                  <c:v>0.15210000000000001</c:v>
                </c:pt>
                <c:pt idx="262">
                  <c:v>0.15344999999999998</c:v>
                </c:pt>
                <c:pt idx="263">
                  <c:v>0.15359999999999999</c:v>
                </c:pt>
                <c:pt idx="264">
                  <c:v>0.153</c:v>
                </c:pt>
                <c:pt idx="265">
                  <c:v>0.15255000000000002</c:v>
                </c:pt>
                <c:pt idx="266">
                  <c:v>0.15260000000000001</c:v>
                </c:pt>
                <c:pt idx="267">
                  <c:v>0.15239999999999998</c:v>
                </c:pt>
                <c:pt idx="268">
                  <c:v>0.15134999999999998</c:v>
                </c:pt>
                <c:pt idx="269">
                  <c:v>0.15125</c:v>
                </c:pt>
                <c:pt idx="270">
                  <c:v>0.15154999999999999</c:v>
                </c:pt>
                <c:pt idx="271">
                  <c:v>0.15395</c:v>
                </c:pt>
                <c:pt idx="272">
                  <c:v>0.15134999999999998</c:v>
                </c:pt>
                <c:pt idx="273">
                  <c:v>0.15154999999999999</c:v>
                </c:pt>
                <c:pt idx="274">
                  <c:v>0.15304999999999999</c:v>
                </c:pt>
                <c:pt idx="275">
                  <c:v>0.1532</c:v>
                </c:pt>
                <c:pt idx="276">
                  <c:v>0.15359999999999999</c:v>
                </c:pt>
                <c:pt idx="277">
                  <c:v>0.15484999999999999</c:v>
                </c:pt>
                <c:pt idx="278">
                  <c:v>0.15525</c:v>
                </c:pt>
                <c:pt idx="279">
                  <c:v>0.15359999999999999</c:v>
                </c:pt>
                <c:pt idx="280">
                  <c:v>0.15134999999999998</c:v>
                </c:pt>
                <c:pt idx="281">
                  <c:v>0.1512</c:v>
                </c:pt>
                <c:pt idx="282">
                  <c:v>0.15095</c:v>
                </c:pt>
                <c:pt idx="283">
                  <c:v>0.14929999999999999</c:v>
                </c:pt>
                <c:pt idx="284">
                  <c:v>0.1492</c:v>
                </c:pt>
                <c:pt idx="285">
                  <c:v>0.15140000000000001</c:v>
                </c:pt>
                <c:pt idx="286">
                  <c:v>0.15160000000000001</c:v>
                </c:pt>
                <c:pt idx="287">
                  <c:v>0.15190000000000001</c:v>
                </c:pt>
                <c:pt idx="288">
                  <c:v>0.15210000000000001</c:v>
                </c:pt>
                <c:pt idx="289">
                  <c:v>0.1522</c:v>
                </c:pt>
                <c:pt idx="290">
                  <c:v>0.15234999999999999</c:v>
                </c:pt>
                <c:pt idx="291">
                  <c:v>0.1525</c:v>
                </c:pt>
                <c:pt idx="292">
                  <c:v>0.15254999999999999</c:v>
                </c:pt>
                <c:pt idx="293">
                  <c:v>0.15265000000000001</c:v>
                </c:pt>
                <c:pt idx="294">
                  <c:v>0.15295</c:v>
                </c:pt>
                <c:pt idx="295">
                  <c:v>0.15414999999999998</c:v>
                </c:pt>
                <c:pt idx="296">
                  <c:v>0.15429999999999999</c:v>
                </c:pt>
                <c:pt idx="297">
                  <c:v>0.15354999999999999</c:v>
                </c:pt>
                <c:pt idx="298">
                  <c:v>0.15335000000000001</c:v>
                </c:pt>
                <c:pt idx="299">
                  <c:v>0.15445</c:v>
                </c:pt>
                <c:pt idx="300">
                  <c:v>0.15495</c:v>
                </c:pt>
                <c:pt idx="301">
                  <c:v>0.15395</c:v>
                </c:pt>
                <c:pt idx="302">
                  <c:v>0.15365000000000001</c:v>
                </c:pt>
                <c:pt idx="303">
                  <c:v>0.15390000000000001</c:v>
                </c:pt>
                <c:pt idx="304">
                  <c:v>0.15365000000000001</c:v>
                </c:pt>
                <c:pt idx="305">
                  <c:v>0.15390000000000001</c:v>
                </c:pt>
                <c:pt idx="306">
                  <c:v>0.154</c:v>
                </c:pt>
                <c:pt idx="307">
                  <c:v>0.15410000000000001</c:v>
                </c:pt>
                <c:pt idx="308">
                  <c:v>0.15435000000000001</c:v>
                </c:pt>
                <c:pt idx="309">
                  <c:v>0.15465000000000001</c:v>
                </c:pt>
                <c:pt idx="310">
                  <c:v>0.15475</c:v>
                </c:pt>
                <c:pt idx="311">
                  <c:v>0.15475</c:v>
                </c:pt>
                <c:pt idx="312">
                  <c:v>0.15484999999999999</c:v>
                </c:pt>
                <c:pt idx="313">
                  <c:v>0.155</c:v>
                </c:pt>
                <c:pt idx="314">
                  <c:v>0.155</c:v>
                </c:pt>
                <c:pt idx="315">
                  <c:v>0.15506</c:v>
                </c:pt>
                <c:pt idx="316">
                  <c:v>0.15534500000000001</c:v>
                </c:pt>
                <c:pt idx="317">
                  <c:v>0.15565499999999999</c:v>
                </c:pt>
                <c:pt idx="318">
                  <c:v>0.15628</c:v>
                </c:pt>
                <c:pt idx="319">
                  <c:v>0.156615</c:v>
                </c:pt>
                <c:pt idx="320">
                  <c:v>0.156775</c:v>
                </c:pt>
                <c:pt idx="321">
                  <c:v>0.15673500000000001</c:v>
                </c:pt>
                <c:pt idx="322">
                  <c:v>0.15704499999999999</c:v>
                </c:pt>
                <c:pt idx="323">
                  <c:v>0.16037499999999999</c:v>
                </c:pt>
                <c:pt idx="324">
                  <c:v>0.16222</c:v>
                </c:pt>
                <c:pt idx="325">
                  <c:v>0.162075</c:v>
                </c:pt>
                <c:pt idx="326">
                  <c:v>0.15989500000000001</c:v>
                </c:pt>
                <c:pt idx="327">
                  <c:v>0.16031000000000001</c:v>
                </c:pt>
                <c:pt idx="328">
                  <c:v>0.16014500000000001</c:v>
                </c:pt>
                <c:pt idx="329">
                  <c:v>0.160025</c:v>
                </c:pt>
                <c:pt idx="330">
                  <c:v>0.16073000000000001</c:v>
                </c:pt>
                <c:pt idx="331">
                  <c:v>0.161055</c:v>
                </c:pt>
                <c:pt idx="332">
                  <c:v>0.16109500000000002</c:v>
                </c:pt>
                <c:pt idx="333">
                  <c:v>0.16116</c:v>
                </c:pt>
                <c:pt idx="334">
                  <c:v>0.16133000000000003</c:v>
                </c:pt>
                <c:pt idx="335">
                  <c:v>0.16117000000000001</c:v>
                </c:pt>
                <c:pt idx="336">
                  <c:v>0.16082000000000002</c:v>
                </c:pt>
                <c:pt idx="337">
                  <c:v>0.16018000000000002</c:v>
                </c:pt>
                <c:pt idx="338">
                  <c:v>0.16014</c:v>
                </c:pt>
                <c:pt idx="339">
                  <c:v>0.16042500000000001</c:v>
                </c:pt>
                <c:pt idx="340">
                  <c:v>0.16088000000000002</c:v>
                </c:pt>
                <c:pt idx="341">
                  <c:v>0.161575</c:v>
                </c:pt>
                <c:pt idx="342">
                  <c:v>0.16145499999999999</c:v>
                </c:pt>
                <c:pt idx="343">
                  <c:v>0.16179500000000002</c:v>
                </c:pt>
                <c:pt idx="344">
                  <c:v>0.16198999999999997</c:v>
                </c:pt>
                <c:pt idx="345">
                  <c:v>0.16163</c:v>
                </c:pt>
                <c:pt idx="346">
                  <c:v>0.16145499999999999</c:v>
                </c:pt>
                <c:pt idx="347">
                  <c:v>0.16171500000000003</c:v>
                </c:pt>
                <c:pt idx="348">
                  <c:v>0.16190499999999999</c:v>
                </c:pt>
                <c:pt idx="349">
                  <c:v>0.16172500000000001</c:v>
                </c:pt>
                <c:pt idx="350">
                  <c:v>0.16092500000000001</c:v>
                </c:pt>
                <c:pt idx="351">
                  <c:v>0.16095999999999999</c:v>
                </c:pt>
                <c:pt idx="352">
                  <c:v>0.16225500000000001</c:v>
                </c:pt>
                <c:pt idx="353">
                  <c:v>0.16390999999999997</c:v>
                </c:pt>
                <c:pt idx="354">
                  <c:v>0.164685</c:v>
                </c:pt>
                <c:pt idx="355">
                  <c:v>0.16490000000000002</c:v>
                </c:pt>
                <c:pt idx="356">
                  <c:v>0.16610500000000003</c:v>
                </c:pt>
                <c:pt idx="357">
                  <c:v>0.16698500000000002</c:v>
                </c:pt>
                <c:pt idx="358">
                  <c:v>0.16636000000000004</c:v>
                </c:pt>
                <c:pt idx="359">
                  <c:v>0.16622500000000001</c:v>
                </c:pt>
                <c:pt idx="360">
                  <c:v>0.16639000000000004</c:v>
                </c:pt>
                <c:pt idx="361">
                  <c:v>0.16669</c:v>
                </c:pt>
                <c:pt idx="362">
                  <c:v>0.16695000000000002</c:v>
                </c:pt>
                <c:pt idx="363">
                  <c:v>0.16714500000000002</c:v>
                </c:pt>
                <c:pt idx="364">
                  <c:v>0.16972999999999999</c:v>
                </c:pt>
                <c:pt idx="365">
                  <c:v>0.16911999999999999</c:v>
                </c:pt>
                <c:pt idx="366">
                  <c:v>0.16859000000000002</c:v>
                </c:pt>
                <c:pt idx="367">
                  <c:v>0.167985</c:v>
                </c:pt>
                <c:pt idx="368">
                  <c:v>0.16766999999999999</c:v>
                </c:pt>
                <c:pt idx="369">
                  <c:v>0.16780999999999999</c:v>
                </c:pt>
                <c:pt idx="370">
                  <c:v>0.16824000000000003</c:v>
                </c:pt>
                <c:pt idx="371">
                  <c:v>0.16788</c:v>
                </c:pt>
                <c:pt idx="372">
                  <c:v>0.16745499999999999</c:v>
                </c:pt>
                <c:pt idx="373">
                  <c:v>0.16709499999999999</c:v>
                </c:pt>
                <c:pt idx="374">
                  <c:v>0.16729500000000003</c:v>
                </c:pt>
                <c:pt idx="375">
                  <c:v>0.16800499999999999</c:v>
                </c:pt>
                <c:pt idx="376">
                  <c:v>0.16728500000000002</c:v>
                </c:pt>
                <c:pt idx="377">
                  <c:v>0.167685</c:v>
                </c:pt>
                <c:pt idx="378">
                  <c:v>0.16805</c:v>
                </c:pt>
                <c:pt idx="379">
                  <c:v>0.16764999999999999</c:v>
                </c:pt>
                <c:pt idx="380">
                  <c:v>0.16756999999999997</c:v>
                </c:pt>
                <c:pt idx="381">
                  <c:v>0.16728000000000001</c:v>
                </c:pt>
                <c:pt idx="382">
                  <c:v>0.16691499999999998</c:v>
                </c:pt>
                <c:pt idx="383">
                  <c:v>0.16216999999999998</c:v>
                </c:pt>
                <c:pt idx="384">
                  <c:v>0.16240499999999997</c:v>
                </c:pt>
                <c:pt idx="385">
                  <c:v>0.16237000000000001</c:v>
                </c:pt>
                <c:pt idx="386">
                  <c:v>0.16241</c:v>
                </c:pt>
                <c:pt idx="387">
                  <c:v>0.16284999999999999</c:v>
                </c:pt>
                <c:pt idx="388">
                  <c:v>0.16292000000000001</c:v>
                </c:pt>
                <c:pt idx="389">
                  <c:v>0.16369499999999998</c:v>
                </c:pt>
                <c:pt idx="390">
                  <c:v>0.16655500000000001</c:v>
                </c:pt>
                <c:pt idx="391">
                  <c:v>0.163825</c:v>
                </c:pt>
                <c:pt idx="392">
                  <c:v>0.16375000000000001</c:v>
                </c:pt>
                <c:pt idx="393">
                  <c:v>0.16256000000000001</c:v>
                </c:pt>
                <c:pt idx="394">
                  <c:v>0.16233500000000001</c:v>
                </c:pt>
                <c:pt idx="395">
                  <c:v>0.16189499999999998</c:v>
                </c:pt>
                <c:pt idx="396">
                  <c:v>0.16153999999999999</c:v>
                </c:pt>
                <c:pt idx="397">
                  <c:v>0.16164000000000001</c:v>
                </c:pt>
                <c:pt idx="398">
                  <c:v>0.16171500000000003</c:v>
                </c:pt>
                <c:pt idx="399">
                  <c:v>0.16143000000000002</c:v>
                </c:pt>
                <c:pt idx="400">
                  <c:v>0.16140000000000002</c:v>
                </c:pt>
                <c:pt idx="401">
                  <c:v>0.16186999999999999</c:v>
                </c:pt>
                <c:pt idx="402">
                  <c:v>0.16198000000000001</c:v>
                </c:pt>
                <c:pt idx="403">
                  <c:v>0.16192499999999999</c:v>
                </c:pt>
                <c:pt idx="404">
                  <c:v>0.15931999999999999</c:v>
                </c:pt>
                <c:pt idx="405">
                  <c:v>0.15929000000000001</c:v>
                </c:pt>
                <c:pt idx="406">
                  <c:v>0.15963999999999998</c:v>
                </c:pt>
                <c:pt idx="407">
                  <c:v>0.159465</c:v>
                </c:pt>
                <c:pt idx="408">
                  <c:v>0.15843499999999999</c:v>
                </c:pt>
                <c:pt idx="409">
                  <c:v>0.158105</c:v>
                </c:pt>
                <c:pt idx="410">
                  <c:v>0.15828500000000001</c:v>
                </c:pt>
                <c:pt idx="411">
                  <c:v>0.158605</c:v>
                </c:pt>
                <c:pt idx="412">
                  <c:v>0.15873999999999999</c:v>
                </c:pt>
                <c:pt idx="413">
                  <c:v>0.158225</c:v>
                </c:pt>
                <c:pt idx="414">
                  <c:v>0.15846499999999999</c:v>
                </c:pt>
                <c:pt idx="415">
                  <c:v>0.15843499999999999</c:v>
                </c:pt>
                <c:pt idx="416">
                  <c:v>0.15845999999999999</c:v>
                </c:pt>
                <c:pt idx="417">
                  <c:v>0.15828</c:v>
                </c:pt>
                <c:pt idx="418">
                  <c:v>0.15808499999999998</c:v>
                </c:pt>
                <c:pt idx="419">
                  <c:v>0.15881000000000001</c:v>
                </c:pt>
                <c:pt idx="420">
                  <c:v>0.159135</c:v>
                </c:pt>
                <c:pt idx="421">
                  <c:v>0.16095500000000001</c:v>
                </c:pt>
                <c:pt idx="422">
                  <c:v>0.16131999999999999</c:v>
                </c:pt>
                <c:pt idx="423">
                  <c:v>0.16378999999999999</c:v>
                </c:pt>
                <c:pt idx="424">
                  <c:v>0.16252499999999998</c:v>
                </c:pt>
                <c:pt idx="425">
                  <c:v>0.16125500000000004</c:v>
                </c:pt>
                <c:pt idx="426">
                  <c:v>0.15995499999999999</c:v>
                </c:pt>
                <c:pt idx="427">
                  <c:v>0.15956000000000001</c:v>
                </c:pt>
                <c:pt idx="428">
                  <c:v>0.15995000000000001</c:v>
                </c:pt>
                <c:pt idx="429">
                  <c:v>0.16098500000000002</c:v>
                </c:pt>
                <c:pt idx="430">
                  <c:v>0.16039999999999999</c:v>
                </c:pt>
                <c:pt idx="431">
                  <c:v>0.160165</c:v>
                </c:pt>
                <c:pt idx="432">
                  <c:v>0.16025500000000001</c:v>
                </c:pt>
                <c:pt idx="433">
                  <c:v>0.16061</c:v>
                </c:pt>
                <c:pt idx="434">
                  <c:v>0.16101500000000002</c:v>
                </c:pt>
                <c:pt idx="435">
                  <c:v>0.16137000000000001</c:v>
                </c:pt>
                <c:pt idx="436">
                  <c:v>0.16132000000000002</c:v>
                </c:pt>
                <c:pt idx="437">
                  <c:v>0.16149999999999998</c:v>
                </c:pt>
                <c:pt idx="438">
                  <c:v>0.16117499999999998</c:v>
                </c:pt>
                <c:pt idx="439">
                  <c:v>0.16106500000000001</c:v>
                </c:pt>
                <c:pt idx="440">
                  <c:v>0.16114999999999999</c:v>
                </c:pt>
                <c:pt idx="441">
                  <c:v>0.16143000000000002</c:v>
                </c:pt>
                <c:pt idx="442">
                  <c:v>0.16201500000000002</c:v>
                </c:pt>
                <c:pt idx="443">
                  <c:v>0.16187499999999999</c:v>
                </c:pt>
                <c:pt idx="444">
                  <c:v>0.16165500000000002</c:v>
                </c:pt>
                <c:pt idx="445">
                  <c:v>0.16140999999999997</c:v>
                </c:pt>
                <c:pt idx="446">
                  <c:v>0.16155</c:v>
                </c:pt>
                <c:pt idx="447">
                  <c:v>0.16179000000000002</c:v>
                </c:pt>
                <c:pt idx="448">
                  <c:v>0.16175499999999998</c:v>
                </c:pt>
                <c:pt idx="449">
                  <c:v>0.16170499999999996</c:v>
                </c:pt>
                <c:pt idx="450">
                  <c:v>0.16161500000000001</c:v>
                </c:pt>
                <c:pt idx="451">
                  <c:v>0.16167000000000001</c:v>
                </c:pt>
              </c:numCache>
            </c:numRef>
          </c:val>
          <c:smooth val="0"/>
          <c:extLst>
            <c:ext xmlns:c16="http://schemas.microsoft.com/office/drawing/2014/chart" uri="{C3380CC4-5D6E-409C-BE32-E72D297353CC}">
              <c16:uniqueId val="{00000000-57B4-48B1-B482-6A51F7E19EB7}"/>
            </c:ext>
          </c:extLst>
        </c:ser>
        <c:dLbls>
          <c:showLegendKey val="0"/>
          <c:showVal val="0"/>
          <c:showCatName val="0"/>
          <c:showSerName val="0"/>
          <c:showPercent val="0"/>
          <c:showBubbleSize val="0"/>
        </c:dLbls>
        <c:smooth val="0"/>
        <c:axId val="117534080"/>
        <c:axId val="117757056"/>
      </c:lineChart>
      <c:dateAx>
        <c:axId val="117534080"/>
        <c:scaling>
          <c:orientation val="minMax"/>
          <c:max val="42856"/>
          <c:min val="42370"/>
        </c:scaling>
        <c:delete val="0"/>
        <c:axPos val="b"/>
        <c:numFmt formatCode="[$-409]mmm/yy;@" sourceLinked="0"/>
        <c:majorTickMark val="out"/>
        <c:minorTickMark val="none"/>
        <c:tickLblPos val="nextTo"/>
        <c:crossAx val="117757056"/>
        <c:crosses val="autoZero"/>
        <c:auto val="1"/>
        <c:lblOffset val="100"/>
        <c:baseTimeUnit val="days"/>
        <c:majorUnit val="2"/>
        <c:majorTimeUnit val="months"/>
      </c:dateAx>
      <c:valAx>
        <c:axId val="117757056"/>
        <c:scaling>
          <c:orientation val="minMax"/>
          <c:min val="0.1"/>
        </c:scaling>
        <c:delete val="0"/>
        <c:axPos val="l"/>
        <c:majorGridlines>
          <c:spPr>
            <a:ln>
              <a:solidFill>
                <a:schemeClr val="bg2">
                  <a:lumMod val="75000"/>
                </a:schemeClr>
              </a:solidFill>
              <a:prstDash val="lgDashDotDot"/>
            </a:ln>
          </c:spPr>
        </c:majorGridlines>
        <c:numFmt formatCode="0%" sourceLinked="0"/>
        <c:majorTickMark val="out"/>
        <c:minorTickMark val="none"/>
        <c:tickLblPos val="nextTo"/>
        <c:crossAx val="117534080"/>
        <c:crosses val="autoZero"/>
        <c:crossBetween val="between"/>
        <c:majorUnit val="2.0000000000000011E-2"/>
      </c:valAx>
    </c:plotArea>
    <c:legend>
      <c:legendPos val="r"/>
      <c:layout>
        <c:manualLayout>
          <c:xMode val="edge"/>
          <c:yMode val="edge"/>
          <c:x val="0.25946089748490353"/>
          <c:y val="0.20094706911636184"/>
          <c:w val="0.36626720689040082"/>
          <c:h val="0.13965660542432196"/>
        </c:manualLayout>
      </c:layout>
      <c:overlay val="0"/>
    </c:legend>
    <c:plotVisOnly val="1"/>
    <c:dispBlanksAs val="gap"/>
    <c:showDLblsOverMax val="0"/>
  </c:chart>
  <c:txPr>
    <a:bodyPr/>
    <a:lstStyle/>
    <a:p>
      <a:pPr>
        <a:defRPr sz="1200" b="1">
          <a:solidFill>
            <a:schemeClr val="tx1"/>
          </a:solidFill>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7339874049849202E-2"/>
          <c:y val="4.2141294838145368E-2"/>
          <c:w val="0.9326601259501508"/>
          <c:h val="0.86012558366883118"/>
        </c:manualLayout>
      </c:layout>
      <c:lineChart>
        <c:grouping val="standard"/>
        <c:varyColors val="0"/>
        <c:ser>
          <c:idx val="0"/>
          <c:order val="0"/>
          <c:spPr>
            <a:ln w="38100"/>
          </c:spPr>
          <c:marker>
            <c:symbol val="none"/>
          </c:marker>
          <c:dLbls>
            <c:numFmt formatCode="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Sheet2!$C$37:$C$43</c:f>
              <c:strCache>
                <c:ptCount val="7"/>
                <c:pt idx="0">
                  <c:v>1y</c:v>
                </c:pt>
                <c:pt idx="1">
                  <c:v>2Y</c:v>
                </c:pt>
                <c:pt idx="2">
                  <c:v>3Y</c:v>
                </c:pt>
                <c:pt idx="3">
                  <c:v>5Y</c:v>
                </c:pt>
                <c:pt idx="4">
                  <c:v>7Y</c:v>
                </c:pt>
                <c:pt idx="5">
                  <c:v>10Y</c:v>
                </c:pt>
                <c:pt idx="6">
                  <c:v>20Y</c:v>
                </c:pt>
              </c:strCache>
            </c:strRef>
          </c:cat>
          <c:val>
            <c:numRef>
              <c:f>Sheet2!$D$37:$D$43</c:f>
              <c:numCache>
                <c:formatCode>0.00%</c:formatCode>
                <c:ptCount val="7"/>
                <c:pt idx="0">
                  <c:v>0.2019</c:v>
                </c:pt>
                <c:pt idx="1">
                  <c:v>0.17369999999999999</c:v>
                </c:pt>
                <c:pt idx="2">
                  <c:v>0.16750000000000001</c:v>
                </c:pt>
                <c:pt idx="3">
                  <c:v>0.16370000000000001</c:v>
                </c:pt>
                <c:pt idx="4">
                  <c:v>0.16569999999999999</c:v>
                </c:pt>
                <c:pt idx="5">
                  <c:v>0.1676</c:v>
                </c:pt>
                <c:pt idx="6">
                  <c:v>0.1678</c:v>
                </c:pt>
              </c:numCache>
            </c:numRef>
          </c:val>
          <c:smooth val="0"/>
          <c:extLst>
            <c:ext xmlns:c16="http://schemas.microsoft.com/office/drawing/2014/chart" uri="{C3380CC4-5D6E-409C-BE32-E72D297353CC}">
              <c16:uniqueId val="{00000000-B483-42B0-9514-7D284A66B195}"/>
            </c:ext>
          </c:extLst>
        </c:ser>
        <c:dLbls>
          <c:dLblPos val="t"/>
          <c:showLegendKey val="0"/>
          <c:showVal val="1"/>
          <c:showCatName val="0"/>
          <c:showSerName val="0"/>
          <c:showPercent val="0"/>
          <c:showBubbleSize val="0"/>
        </c:dLbls>
        <c:smooth val="0"/>
        <c:axId val="118604160"/>
        <c:axId val="118605696"/>
      </c:lineChart>
      <c:catAx>
        <c:axId val="118604160"/>
        <c:scaling>
          <c:orientation val="minMax"/>
        </c:scaling>
        <c:delete val="0"/>
        <c:axPos val="b"/>
        <c:numFmt formatCode="General" sourceLinked="0"/>
        <c:majorTickMark val="in"/>
        <c:minorTickMark val="none"/>
        <c:tickLblPos val="nextTo"/>
        <c:spPr>
          <a:ln>
            <a:solidFill>
              <a:srgbClr val="002060">
                <a:alpha val="95000"/>
              </a:srgbClr>
            </a:solidFill>
          </a:ln>
        </c:spPr>
        <c:crossAx val="118605696"/>
        <c:crosses val="autoZero"/>
        <c:auto val="1"/>
        <c:lblAlgn val="ctr"/>
        <c:lblOffset val="100"/>
        <c:noMultiLvlLbl val="0"/>
      </c:catAx>
      <c:valAx>
        <c:axId val="118605696"/>
        <c:scaling>
          <c:orientation val="minMax"/>
          <c:max val="0.22000000000000003"/>
          <c:min val="0.14000000000000001"/>
        </c:scaling>
        <c:delete val="0"/>
        <c:axPos val="l"/>
        <c:numFmt formatCode="0%" sourceLinked="0"/>
        <c:majorTickMark val="in"/>
        <c:minorTickMark val="none"/>
        <c:tickLblPos val="nextTo"/>
        <c:spPr>
          <a:ln>
            <a:solidFill>
              <a:srgbClr val="002060">
                <a:alpha val="95000"/>
              </a:srgbClr>
            </a:solidFill>
          </a:ln>
        </c:spPr>
        <c:crossAx val="118604160"/>
        <c:crosses val="autoZero"/>
        <c:crossBetween val="between"/>
        <c:majorUnit val="2.0000000000000004E-2"/>
        <c:minorUnit val="1.0000000000000005E-2"/>
      </c:valAx>
    </c:plotArea>
    <c:plotVisOnly val="1"/>
    <c:dispBlanksAs val="gap"/>
    <c:showDLblsOverMax val="0"/>
  </c:chart>
  <c:spPr>
    <a:ln>
      <a:noFill/>
    </a:ln>
  </c:spPr>
  <c:txPr>
    <a:bodyPr/>
    <a:lstStyle/>
    <a:p>
      <a:pPr>
        <a:defRPr sz="1050" b="1">
          <a:solidFill>
            <a:schemeClr val="tx1"/>
          </a:solidFil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2564129483814523"/>
          <c:y val="0.13734794778559656"/>
          <c:w val="0.82991426071741037"/>
          <c:h val="0.76543379994167349"/>
        </c:manualLayout>
      </c:layout>
      <c:barChart>
        <c:barDir val="col"/>
        <c:grouping val="clustered"/>
        <c:varyColors val="0"/>
        <c:ser>
          <c:idx val="0"/>
          <c:order val="0"/>
          <c:tx>
            <c:strRef>
              <c:f>Sheet2!$J$27</c:f>
              <c:strCache>
                <c:ptCount val="1"/>
                <c:pt idx="0">
                  <c:v>3 months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Sheet2!$K$26:$M$26</c:f>
              <c:strCache>
                <c:ptCount val="3"/>
                <c:pt idx="0">
                  <c:v>June</c:v>
                </c:pt>
                <c:pt idx="1">
                  <c:v>July</c:v>
                </c:pt>
                <c:pt idx="2">
                  <c:v>August</c:v>
                </c:pt>
              </c:strCache>
            </c:strRef>
          </c:cat>
          <c:val>
            <c:numRef>
              <c:f>Sheet2!$K$27:$M$27</c:f>
              <c:numCache>
                <c:formatCode>0.00%</c:formatCode>
                <c:ptCount val="3"/>
                <c:pt idx="0">
                  <c:v>0.18640000000000001</c:v>
                </c:pt>
                <c:pt idx="1">
                  <c:v>0.1802</c:v>
                </c:pt>
                <c:pt idx="2">
                  <c:v>0.193</c:v>
                </c:pt>
              </c:numCache>
            </c:numRef>
          </c:val>
          <c:extLst>
            <c:ext xmlns:c16="http://schemas.microsoft.com/office/drawing/2014/chart" uri="{C3380CC4-5D6E-409C-BE32-E72D297353CC}">
              <c16:uniqueId val="{00000000-536B-4BB4-B484-85ECA211FDDB}"/>
            </c:ext>
          </c:extLst>
        </c:ser>
        <c:ser>
          <c:idx val="1"/>
          <c:order val="1"/>
          <c:tx>
            <c:strRef>
              <c:f>Sheet2!$J$28</c:f>
              <c:strCache>
                <c:ptCount val="1"/>
                <c:pt idx="0">
                  <c:v>6 months</c:v>
                </c:pt>
              </c:strCache>
            </c:strRef>
          </c:tx>
          <c:invertIfNegative val="0"/>
          <c:dLbls>
            <c:spPr>
              <a:noFill/>
              <a:ln>
                <a:noFill/>
              </a:ln>
              <a:effectLst/>
            </c:sp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Sheet2!$K$26:$M$26</c:f>
              <c:strCache>
                <c:ptCount val="3"/>
                <c:pt idx="0">
                  <c:v>June</c:v>
                </c:pt>
                <c:pt idx="1">
                  <c:v>July</c:v>
                </c:pt>
                <c:pt idx="2">
                  <c:v>August</c:v>
                </c:pt>
              </c:strCache>
            </c:strRef>
          </c:cat>
          <c:val>
            <c:numRef>
              <c:f>Sheet2!$K$28:$M$28</c:f>
              <c:numCache>
                <c:formatCode>0.00%</c:formatCode>
                <c:ptCount val="3"/>
                <c:pt idx="0">
                  <c:v>0.18590000000000001</c:v>
                </c:pt>
                <c:pt idx="1">
                  <c:v>0.1792</c:v>
                </c:pt>
                <c:pt idx="2">
                  <c:v>0.1792</c:v>
                </c:pt>
              </c:numCache>
            </c:numRef>
          </c:val>
          <c:extLst>
            <c:ext xmlns:c16="http://schemas.microsoft.com/office/drawing/2014/chart" uri="{C3380CC4-5D6E-409C-BE32-E72D297353CC}">
              <c16:uniqueId val="{00000001-536B-4BB4-B484-85ECA211FDDB}"/>
            </c:ext>
          </c:extLst>
        </c:ser>
        <c:ser>
          <c:idx val="2"/>
          <c:order val="2"/>
          <c:tx>
            <c:strRef>
              <c:f>Sheet2!$J$29</c:f>
              <c:strCache>
                <c:ptCount val="1"/>
                <c:pt idx="0">
                  <c:v>1 year</c:v>
                </c:pt>
              </c:strCache>
            </c:strRef>
          </c:tx>
          <c:invertIfNegative val="0"/>
          <c:dLbls>
            <c:dLbl>
              <c:idx val="0"/>
              <c:layout>
                <c:manualLayout>
                  <c:x val="0"/>
                  <c:y val="-8.3333333333333343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36B-4BB4-B484-85ECA211FDDB}"/>
                </c:ext>
              </c:extLst>
            </c:dLbl>
            <c:dLbl>
              <c:idx val="1"/>
              <c:layout>
                <c:manualLayout>
                  <c:x val="0"/>
                  <c:y val="-8.3333333333333343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36B-4BB4-B484-85ECA211FDDB}"/>
                </c:ext>
              </c:extLst>
            </c:dLbl>
            <c:dLbl>
              <c:idx val="2"/>
              <c:layout>
                <c:manualLayout>
                  <c:x val="-2.7777777777778295E-3"/>
                  <c:y val="-9.2592592592593906E-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36B-4BB4-B484-85ECA211FDDB}"/>
                </c:ext>
              </c:extLst>
            </c:dLbl>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Sheet2!$K$26:$M$26</c:f>
              <c:strCache>
                <c:ptCount val="3"/>
                <c:pt idx="0">
                  <c:v>June</c:v>
                </c:pt>
                <c:pt idx="1">
                  <c:v>July</c:v>
                </c:pt>
                <c:pt idx="2">
                  <c:v>August</c:v>
                </c:pt>
              </c:strCache>
            </c:strRef>
          </c:cat>
          <c:val>
            <c:numRef>
              <c:f>Sheet2!$K$29:$M$29</c:f>
              <c:numCache>
                <c:formatCode>0.00%</c:formatCode>
                <c:ptCount val="3"/>
                <c:pt idx="0">
                  <c:v>0.1812</c:v>
                </c:pt>
                <c:pt idx="1">
                  <c:v>0.18709999999999999</c:v>
                </c:pt>
                <c:pt idx="2">
                  <c:v>0.18709999999999999</c:v>
                </c:pt>
              </c:numCache>
            </c:numRef>
          </c:val>
          <c:extLst>
            <c:ext xmlns:c16="http://schemas.microsoft.com/office/drawing/2014/chart" uri="{C3380CC4-5D6E-409C-BE32-E72D297353CC}">
              <c16:uniqueId val="{00000005-536B-4BB4-B484-85ECA211FDDB}"/>
            </c:ext>
          </c:extLst>
        </c:ser>
        <c:dLbls>
          <c:showLegendKey val="0"/>
          <c:showVal val="0"/>
          <c:showCatName val="0"/>
          <c:showSerName val="0"/>
          <c:showPercent val="0"/>
          <c:showBubbleSize val="0"/>
        </c:dLbls>
        <c:gapWidth val="75"/>
        <c:overlap val="40"/>
        <c:axId val="118575488"/>
        <c:axId val="118577024"/>
      </c:barChart>
      <c:catAx>
        <c:axId val="118575488"/>
        <c:scaling>
          <c:orientation val="minMax"/>
        </c:scaling>
        <c:delete val="0"/>
        <c:axPos val="b"/>
        <c:numFmt formatCode="General" sourceLinked="0"/>
        <c:majorTickMark val="in"/>
        <c:minorTickMark val="none"/>
        <c:tickLblPos val="nextTo"/>
        <c:crossAx val="118577024"/>
        <c:crosses val="autoZero"/>
        <c:auto val="1"/>
        <c:lblAlgn val="ctr"/>
        <c:lblOffset val="100"/>
        <c:noMultiLvlLbl val="0"/>
      </c:catAx>
      <c:valAx>
        <c:axId val="118577024"/>
        <c:scaling>
          <c:orientation val="minMax"/>
          <c:max val="0.2"/>
          <c:min val="8.0000000000000016E-2"/>
        </c:scaling>
        <c:delete val="0"/>
        <c:axPos val="l"/>
        <c:numFmt formatCode="0.00%" sourceLinked="1"/>
        <c:majorTickMark val="in"/>
        <c:minorTickMark val="none"/>
        <c:tickLblPos val="nextTo"/>
        <c:spPr>
          <a:ln w="15875"/>
        </c:spPr>
        <c:crossAx val="118575488"/>
        <c:crosses val="autoZero"/>
        <c:crossBetween val="between"/>
        <c:majorUnit val="4.0000000000000008E-2"/>
      </c:valAx>
    </c:plotArea>
    <c:legend>
      <c:legendPos val="t"/>
      <c:layout>
        <c:manualLayout>
          <c:xMode val="edge"/>
          <c:yMode val="edge"/>
          <c:x val="0.28097065285624606"/>
          <c:y val="1.8918565411881656E-2"/>
          <c:w val="0.44929527559055116"/>
          <c:h val="8.3717191601050026E-2"/>
        </c:manualLayout>
      </c:layout>
      <c:overlay val="0"/>
    </c:legend>
    <c:plotVisOnly val="1"/>
    <c:dispBlanksAs val="gap"/>
    <c:showDLblsOverMax val="0"/>
  </c:chart>
  <c:txPr>
    <a:bodyPr/>
    <a:lstStyle/>
    <a:p>
      <a:pPr>
        <a:defRPr sz="1050" b="1">
          <a:solidFill>
            <a:schemeClr val="tx1"/>
          </a:solidFil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775371828521437E-2"/>
          <c:y val="0.14154435880567967"/>
          <c:w val="0.88950944756730177"/>
          <c:h val="0.76891293068906219"/>
        </c:manualLayout>
      </c:layout>
      <c:lineChart>
        <c:grouping val="standard"/>
        <c:varyColors val="0"/>
        <c:ser>
          <c:idx val="0"/>
          <c:order val="0"/>
          <c:tx>
            <c:strRef>
              <c:f>'RSA Performance'!$B$2</c:f>
              <c:strCache>
                <c:ptCount val="1"/>
                <c:pt idx="0">
                  <c:v>RSA</c:v>
                </c:pt>
              </c:strCache>
            </c:strRef>
          </c:tx>
          <c:spPr>
            <a:ln w="22225" cap="rnd" cmpd="sng" algn="ctr">
              <a:solidFill>
                <a:schemeClr val="accent1"/>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0-C1AA-464A-907F-9DD27899FBCE}"/>
                </c:ext>
              </c:extLst>
            </c:dLbl>
            <c:dLbl>
              <c:idx val="4"/>
              <c:delete val="1"/>
              <c:extLst>
                <c:ext xmlns:c15="http://schemas.microsoft.com/office/drawing/2012/chart" uri="{CE6537A1-D6FC-4f65-9D91-7224C49458BB}"/>
                <c:ext xmlns:c16="http://schemas.microsoft.com/office/drawing/2014/chart" uri="{C3380CC4-5D6E-409C-BE32-E72D297353CC}">
                  <c16:uniqueId val="{00000001-C1AA-464A-907F-9DD27899FBCE}"/>
                </c:ext>
              </c:extLst>
            </c:dLbl>
            <c:dLbl>
              <c:idx val="6"/>
              <c:delete val="1"/>
              <c:extLst>
                <c:ext xmlns:c15="http://schemas.microsoft.com/office/drawing/2012/chart" uri="{CE6537A1-D6FC-4f65-9D91-7224C49458BB}"/>
                <c:ext xmlns:c16="http://schemas.microsoft.com/office/drawing/2014/chart" uri="{C3380CC4-5D6E-409C-BE32-E72D297353CC}">
                  <c16:uniqueId val="{00000002-C1AA-464A-907F-9DD27899FBCE}"/>
                </c:ext>
              </c:extLst>
            </c:dLbl>
            <c:dLbl>
              <c:idx val="8"/>
              <c:delete val="1"/>
              <c:extLst>
                <c:ext xmlns:c15="http://schemas.microsoft.com/office/drawing/2012/chart" uri="{CE6537A1-D6FC-4f65-9D91-7224C49458BB}"/>
                <c:ext xmlns:c16="http://schemas.microsoft.com/office/drawing/2014/chart" uri="{C3380CC4-5D6E-409C-BE32-E72D297353CC}">
                  <c16:uniqueId val="{00000003-C1AA-464A-907F-9DD27899FBCE}"/>
                </c:ext>
              </c:extLst>
            </c:dLbl>
            <c:dLbl>
              <c:idx val="10"/>
              <c:delete val="1"/>
              <c:extLst>
                <c:ext xmlns:c15="http://schemas.microsoft.com/office/drawing/2012/chart" uri="{CE6537A1-D6FC-4f65-9D91-7224C49458BB}"/>
                <c:ext xmlns:c16="http://schemas.microsoft.com/office/drawing/2014/chart" uri="{C3380CC4-5D6E-409C-BE32-E72D297353CC}">
                  <c16:uniqueId val="{00000004-C1AA-464A-907F-9DD27899FBCE}"/>
                </c:ext>
              </c:extLst>
            </c:dLbl>
            <c:dLbl>
              <c:idx val="12"/>
              <c:delete val="1"/>
              <c:extLst>
                <c:ext xmlns:c15="http://schemas.microsoft.com/office/drawing/2012/chart" uri="{CE6537A1-D6FC-4f65-9D91-7224C49458BB}"/>
                <c:ext xmlns:c16="http://schemas.microsoft.com/office/drawing/2014/chart" uri="{C3380CC4-5D6E-409C-BE32-E72D297353CC}">
                  <c16:uniqueId val="{00000005-C1AA-464A-907F-9DD27899FBCE}"/>
                </c:ext>
              </c:extLst>
            </c:dLbl>
            <c:dLbl>
              <c:idx val="14"/>
              <c:delete val="1"/>
              <c:extLst>
                <c:ext xmlns:c15="http://schemas.microsoft.com/office/drawing/2012/chart" uri="{CE6537A1-D6FC-4f65-9D91-7224C49458BB}"/>
                <c:ext xmlns:c16="http://schemas.microsoft.com/office/drawing/2014/chart" uri="{C3380CC4-5D6E-409C-BE32-E72D297353CC}">
                  <c16:uniqueId val="{00000006-C1AA-464A-907F-9DD27899FBCE}"/>
                </c:ext>
              </c:extLst>
            </c:dLbl>
            <c:dLbl>
              <c:idx val="16"/>
              <c:delete val="1"/>
              <c:extLst>
                <c:ext xmlns:c15="http://schemas.microsoft.com/office/drawing/2012/chart" uri="{CE6537A1-D6FC-4f65-9D91-7224C49458BB}"/>
                <c:ext xmlns:c16="http://schemas.microsoft.com/office/drawing/2014/chart" uri="{C3380CC4-5D6E-409C-BE32-E72D297353CC}">
                  <c16:uniqueId val="{00000007-C1AA-464A-907F-9DD27899FBCE}"/>
                </c:ext>
              </c:extLst>
            </c:dLbl>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'RSA Performance'!$I$1:$Z$1</c:f>
              <c:numCache>
                <c:formatCode>mmm\-yy</c:formatCode>
                <c:ptCount val="18"/>
                <c:pt idx="0">
                  <c:v>42430</c:v>
                </c:pt>
                <c:pt idx="1">
                  <c:v>42461</c:v>
                </c:pt>
                <c:pt idx="2">
                  <c:v>42491</c:v>
                </c:pt>
                <c:pt idx="3">
                  <c:v>42522</c:v>
                </c:pt>
                <c:pt idx="4">
                  <c:v>42552</c:v>
                </c:pt>
                <c:pt idx="5">
                  <c:v>42583</c:v>
                </c:pt>
                <c:pt idx="6">
                  <c:v>42614</c:v>
                </c:pt>
                <c:pt idx="7">
                  <c:v>42644</c:v>
                </c:pt>
                <c:pt idx="8">
                  <c:v>42675</c:v>
                </c:pt>
                <c:pt idx="9">
                  <c:v>42705</c:v>
                </c:pt>
                <c:pt idx="10">
                  <c:v>42736</c:v>
                </c:pt>
                <c:pt idx="11">
                  <c:v>42767</c:v>
                </c:pt>
                <c:pt idx="12">
                  <c:v>42795</c:v>
                </c:pt>
                <c:pt idx="13">
                  <c:v>42826</c:v>
                </c:pt>
                <c:pt idx="14">
                  <c:v>42856</c:v>
                </c:pt>
                <c:pt idx="15">
                  <c:v>42887</c:v>
                </c:pt>
                <c:pt idx="16">
                  <c:v>42917</c:v>
                </c:pt>
                <c:pt idx="17">
                  <c:v>42948</c:v>
                </c:pt>
              </c:numCache>
            </c:numRef>
          </c:cat>
          <c:val>
            <c:numRef>
              <c:f>'RSA Performance'!$I$2:$Z$2</c:f>
              <c:numCache>
                <c:formatCode>0.00</c:formatCode>
                <c:ptCount val="18"/>
                <c:pt idx="0">
                  <c:v>2.4903</c:v>
                </c:pt>
                <c:pt idx="1">
                  <c:v>2.5053000000000001</c:v>
                </c:pt>
                <c:pt idx="2">
                  <c:v>2.5630000000000002</c:v>
                </c:pt>
                <c:pt idx="3">
                  <c:v>2.5975000000000001</c:v>
                </c:pt>
                <c:pt idx="4">
                  <c:v>2.5941000000000001</c:v>
                </c:pt>
                <c:pt idx="5">
                  <c:v>2.6139000000000001</c:v>
                </c:pt>
                <c:pt idx="6">
                  <c:v>2.6394000000000002</c:v>
                </c:pt>
                <c:pt idx="7">
                  <c:v>2.6461000000000001</c:v>
                </c:pt>
                <c:pt idx="8">
                  <c:v>2.65</c:v>
                </c:pt>
                <c:pt idx="9">
                  <c:v>2.68</c:v>
                </c:pt>
                <c:pt idx="10">
                  <c:v>2.7</c:v>
                </c:pt>
                <c:pt idx="11">
                  <c:v>2.71</c:v>
                </c:pt>
                <c:pt idx="12">
                  <c:v>2.74</c:v>
                </c:pt>
                <c:pt idx="13">
                  <c:v>2.78</c:v>
                </c:pt>
                <c:pt idx="14">
                  <c:v>2.83</c:v>
                </c:pt>
                <c:pt idx="15">
                  <c:v>2.88</c:v>
                </c:pt>
                <c:pt idx="16">
                  <c:v>2.93</c:v>
                </c:pt>
                <c:pt idx="17">
                  <c:v>2.96</c:v>
                </c:pt>
              </c:numCache>
            </c:numRef>
          </c:val>
          <c:smooth val="0"/>
          <c:extLst>
            <c:ext xmlns:c16="http://schemas.microsoft.com/office/drawing/2014/chart" uri="{C3380CC4-5D6E-409C-BE32-E72D297353CC}">
              <c16:uniqueId val="{00000008-C1AA-464A-907F-9DD27899FBCE}"/>
            </c:ext>
          </c:extLst>
        </c:ser>
        <c:ser>
          <c:idx val="1"/>
          <c:order val="1"/>
          <c:tx>
            <c:strRef>
              <c:f>'RSA Performance'!$B$3</c:f>
              <c:strCache>
                <c:ptCount val="1"/>
                <c:pt idx="0">
                  <c:v>RETIREE</c:v>
                </c:pt>
              </c:strCache>
            </c:strRef>
          </c:tx>
          <c:spPr>
            <a:ln w="22225" cap="rnd" cmpd="sng" algn="ctr">
              <a:solidFill>
                <a:schemeClr val="accent2"/>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9-C1AA-464A-907F-9DD27899FBCE}"/>
                </c:ext>
              </c:extLst>
            </c:dLbl>
            <c:dLbl>
              <c:idx val="4"/>
              <c:delete val="1"/>
              <c:extLst>
                <c:ext xmlns:c15="http://schemas.microsoft.com/office/drawing/2012/chart" uri="{CE6537A1-D6FC-4f65-9D91-7224C49458BB}"/>
                <c:ext xmlns:c16="http://schemas.microsoft.com/office/drawing/2014/chart" uri="{C3380CC4-5D6E-409C-BE32-E72D297353CC}">
                  <c16:uniqueId val="{0000000A-C1AA-464A-907F-9DD27899FBCE}"/>
                </c:ext>
              </c:extLst>
            </c:dLbl>
            <c:dLbl>
              <c:idx val="6"/>
              <c:delete val="1"/>
              <c:extLst>
                <c:ext xmlns:c15="http://schemas.microsoft.com/office/drawing/2012/chart" uri="{CE6537A1-D6FC-4f65-9D91-7224C49458BB}"/>
                <c:ext xmlns:c16="http://schemas.microsoft.com/office/drawing/2014/chart" uri="{C3380CC4-5D6E-409C-BE32-E72D297353CC}">
                  <c16:uniqueId val="{0000000B-C1AA-464A-907F-9DD27899FBCE}"/>
                </c:ext>
              </c:extLst>
            </c:dLbl>
            <c:dLbl>
              <c:idx val="8"/>
              <c:delete val="1"/>
              <c:extLst>
                <c:ext xmlns:c15="http://schemas.microsoft.com/office/drawing/2012/chart" uri="{CE6537A1-D6FC-4f65-9D91-7224C49458BB}"/>
                <c:ext xmlns:c16="http://schemas.microsoft.com/office/drawing/2014/chart" uri="{C3380CC4-5D6E-409C-BE32-E72D297353CC}">
                  <c16:uniqueId val="{0000000C-C1AA-464A-907F-9DD27899FBCE}"/>
                </c:ext>
              </c:extLst>
            </c:dLbl>
            <c:dLbl>
              <c:idx val="10"/>
              <c:delete val="1"/>
              <c:extLst>
                <c:ext xmlns:c15="http://schemas.microsoft.com/office/drawing/2012/chart" uri="{CE6537A1-D6FC-4f65-9D91-7224C49458BB}"/>
                <c:ext xmlns:c16="http://schemas.microsoft.com/office/drawing/2014/chart" uri="{C3380CC4-5D6E-409C-BE32-E72D297353CC}">
                  <c16:uniqueId val="{0000000D-C1AA-464A-907F-9DD27899FBCE}"/>
                </c:ext>
              </c:extLst>
            </c:dLbl>
            <c:dLbl>
              <c:idx val="12"/>
              <c:delete val="1"/>
              <c:extLst>
                <c:ext xmlns:c15="http://schemas.microsoft.com/office/drawing/2012/chart" uri="{CE6537A1-D6FC-4f65-9D91-7224C49458BB}"/>
                <c:ext xmlns:c16="http://schemas.microsoft.com/office/drawing/2014/chart" uri="{C3380CC4-5D6E-409C-BE32-E72D297353CC}">
                  <c16:uniqueId val="{0000000E-C1AA-464A-907F-9DD27899FBCE}"/>
                </c:ext>
              </c:extLst>
            </c:dLbl>
            <c:dLbl>
              <c:idx val="14"/>
              <c:delete val="1"/>
              <c:extLst>
                <c:ext xmlns:c15="http://schemas.microsoft.com/office/drawing/2012/chart" uri="{CE6537A1-D6FC-4f65-9D91-7224C49458BB}"/>
                <c:ext xmlns:c16="http://schemas.microsoft.com/office/drawing/2014/chart" uri="{C3380CC4-5D6E-409C-BE32-E72D297353CC}">
                  <c16:uniqueId val="{0000000F-C1AA-464A-907F-9DD27899FBCE}"/>
                </c:ext>
              </c:extLst>
            </c:dLbl>
            <c:dLbl>
              <c:idx val="16"/>
              <c:delete val="1"/>
              <c:extLst>
                <c:ext xmlns:c15="http://schemas.microsoft.com/office/drawing/2012/chart" uri="{CE6537A1-D6FC-4f65-9D91-7224C49458BB}"/>
                <c:ext xmlns:c16="http://schemas.microsoft.com/office/drawing/2014/chart" uri="{C3380CC4-5D6E-409C-BE32-E72D297353CC}">
                  <c16:uniqueId val="{00000010-C1AA-464A-907F-9DD27899FBCE}"/>
                </c:ext>
              </c:extLst>
            </c:dLbl>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'RSA Performance'!$I$1:$Z$1</c:f>
              <c:numCache>
                <c:formatCode>mmm\-yy</c:formatCode>
                <c:ptCount val="18"/>
                <c:pt idx="0">
                  <c:v>42430</c:v>
                </c:pt>
                <c:pt idx="1">
                  <c:v>42461</c:v>
                </c:pt>
                <c:pt idx="2">
                  <c:v>42491</c:v>
                </c:pt>
                <c:pt idx="3">
                  <c:v>42522</c:v>
                </c:pt>
                <c:pt idx="4">
                  <c:v>42552</c:v>
                </c:pt>
                <c:pt idx="5">
                  <c:v>42583</c:v>
                </c:pt>
                <c:pt idx="6">
                  <c:v>42614</c:v>
                </c:pt>
                <c:pt idx="7">
                  <c:v>42644</c:v>
                </c:pt>
                <c:pt idx="8">
                  <c:v>42675</c:v>
                </c:pt>
                <c:pt idx="9">
                  <c:v>42705</c:v>
                </c:pt>
                <c:pt idx="10">
                  <c:v>42736</c:v>
                </c:pt>
                <c:pt idx="11">
                  <c:v>42767</c:v>
                </c:pt>
                <c:pt idx="12">
                  <c:v>42795</c:v>
                </c:pt>
                <c:pt idx="13">
                  <c:v>42826</c:v>
                </c:pt>
                <c:pt idx="14">
                  <c:v>42856</c:v>
                </c:pt>
                <c:pt idx="15">
                  <c:v>42887</c:v>
                </c:pt>
                <c:pt idx="16">
                  <c:v>42917</c:v>
                </c:pt>
                <c:pt idx="17">
                  <c:v>42948</c:v>
                </c:pt>
              </c:numCache>
            </c:numRef>
          </c:cat>
          <c:val>
            <c:numRef>
              <c:f>'RSA Performance'!$I$3:$Z$3</c:f>
              <c:numCache>
                <c:formatCode>0.00</c:formatCode>
                <c:ptCount val="18"/>
                <c:pt idx="0">
                  <c:v>1.9812000000000001</c:v>
                </c:pt>
                <c:pt idx="1">
                  <c:v>1.9984</c:v>
                </c:pt>
                <c:pt idx="2">
                  <c:v>2.0169000000000001</c:v>
                </c:pt>
                <c:pt idx="3">
                  <c:v>2.0390999999999999</c:v>
                </c:pt>
                <c:pt idx="4">
                  <c:v>2.0587</c:v>
                </c:pt>
                <c:pt idx="5">
                  <c:v>2.0783</c:v>
                </c:pt>
                <c:pt idx="6">
                  <c:v>2.1493000000000002</c:v>
                </c:pt>
                <c:pt idx="7">
                  <c:v>2.1707000000000001</c:v>
                </c:pt>
                <c:pt idx="8">
                  <c:v>2.19</c:v>
                </c:pt>
                <c:pt idx="9">
                  <c:v>2.2200000000000002</c:v>
                </c:pt>
                <c:pt idx="10">
                  <c:v>2.2400000000000002</c:v>
                </c:pt>
                <c:pt idx="11">
                  <c:v>2.2599999999999998</c:v>
                </c:pt>
                <c:pt idx="12">
                  <c:v>2.29</c:v>
                </c:pt>
                <c:pt idx="13">
                  <c:v>2.3199999999999998</c:v>
                </c:pt>
                <c:pt idx="14">
                  <c:v>2.35</c:v>
                </c:pt>
                <c:pt idx="15">
                  <c:v>2.37</c:v>
                </c:pt>
                <c:pt idx="16">
                  <c:v>2.4</c:v>
                </c:pt>
                <c:pt idx="17">
                  <c:v>2.4300000000000002</c:v>
                </c:pt>
              </c:numCache>
            </c:numRef>
          </c:val>
          <c:smooth val="0"/>
          <c:extLst>
            <c:ext xmlns:c16="http://schemas.microsoft.com/office/drawing/2014/chart" uri="{C3380CC4-5D6E-409C-BE32-E72D297353CC}">
              <c16:uniqueId val="{00000011-C1AA-464A-907F-9DD27899FBCE}"/>
            </c:ext>
          </c:extLst>
        </c:ser>
        <c:dLbls>
          <c:dLblPos val="t"/>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468840160"/>
        <c:axId val="468830648"/>
      </c:lineChart>
      <c:dateAx>
        <c:axId val="468840160"/>
        <c:scaling>
          <c:orientation val="minMax"/>
          <c:min val="42583"/>
        </c:scaling>
        <c:delete val="0"/>
        <c:axPos val="b"/>
        <c:numFmt formatCode="mmm\-yy" sourceLinked="1"/>
        <c:majorTickMark val="in"/>
        <c:minorTickMark val="none"/>
        <c:tickLblPos val="nextTo"/>
        <c:spPr>
          <a:noFill/>
          <a:ln w="9525" cap="flat" cmpd="sng" algn="ctr">
            <a:solidFill>
              <a:schemeClr val="tx1">
                <a:lumMod val="95000"/>
                <a:lumOff val="5000"/>
              </a:schemeClr>
            </a:solidFill>
            <a:round/>
          </a:ln>
          <a:effectLst/>
        </c:spPr>
        <c:txPr>
          <a:bodyPr rot="-60000000" spcFirstLastPara="1" vertOverflow="ellipsis" vert="horz" wrap="square" anchor="ctr" anchorCtr="1"/>
          <a:lstStyle/>
          <a:p>
            <a:pPr>
              <a:defRPr sz="1200" b="1" i="0" u="none" strike="noStrike" kern="1200" spc="20" baseline="0">
                <a:solidFill>
                  <a:schemeClr val="tx1"/>
                </a:solidFill>
                <a:latin typeface="+mn-lt"/>
                <a:ea typeface="+mn-ea"/>
                <a:cs typeface="+mn-cs"/>
              </a:defRPr>
            </a:pPr>
            <a:endParaRPr lang="en-US"/>
          </a:p>
        </c:txPr>
        <c:crossAx val="468830648"/>
        <c:crosses val="autoZero"/>
        <c:auto val="1"/>
        <c:lblOffset val="100"/>
        <c:baseTimeUnit val="months"/>
        <c:majorUnit val="2"/>
        <c:majorTimeUnit val="months"/>
      </c:dateAx>
      <c:valAx>
        <c:axId val="468830648"/>
        <c:scaling>
          <c:orientation val="minMax"/>
          <c:max val="3.2"/>
          <c:min val="2"/>
        </c:scaling>
        <c:delete val="0"/>
        <c:axPos val="l"/>
        <c:numFmt formatCode="0.00"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200" b="1" i="0" u="none" strike="noStrike" kern="1200" spc="20" baseline="0">
                <a:solidFill>
                  <a:schemeClr val="tx1"/>
                </a:solidFill>
                <a:latin typeface="+mn-lt"/>
                <a:ea typeface="+mn-ea"/>
                <a:cs typeface="+mn-cs"/>
              </a:defRPr>
            </a:pPr>
            <a:endParaRPr lang="en-US"/>
          </a:p>
        </c:txPr>
        <c:crossAx val="468840160"/>
        <c:crosses val="autoZero"/>
        <c:crossBetween val="between"/>
        <c:majorUnit val="0.30000000000000004"/>
      </c:valAx>
      <c:spPr>
        <a:gradFill>
          <a:gsLst>
            <a:gs pos="100000">
              <a:schemeClr val="lt1">
                <a:lumMod val="95000"/>
              </a:schemeClr>
            </a:gs>
            <a:gs pos="0">
              <a:schemeClr val="lt1"/>
            </a:gs>
          </a:gsLst>
          <a:lin ang="5400000" scaled="0"/>
        </a:gradFill>
        <a:ln>
          <a:noFill/>
        </a:ln>
        <a:effectLst/>
      </c:spPr>
    </c:plotArea>
    <c:legend>
      <c:legendPos val="t"/>
      <c:layout>
        <c:manualLayout>
          <c:xMode val="edge"/>
          <c:yMode val="edge"/>
          <c:x val="0.13200017224117408"/>
          <c:y val="0.19199260020340428"/>
          <c:w val="0.25381681657256422"/>
          <c:h val="7.1066448405149849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lt1"/>
    </a:solidFill>
    <a:ln>
      <a:noFill/>
    </a:ln>
    <a:effectLst/>
  </c:spPr>
  <c:txPr>
    <a:bodyPr/>
    <a:lstStyle/>
    <a:p>
      <a:pPr>
        <a:defRPr sz="1200" b="1">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230"/>
      <c:depthPercent val="100"/>
      <c:rAngAx val="0"/>
      <c:perspective val="2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plosion val="14"/>
          <c:dPt>
            <c:idx val="0"/>
            <c:bubble3D val="0"/>
            <c:spPr>
              <a:solidFill>
                <a:schemeClr val="tx2">
                  <a:lumMod val="40000"/>
                  <a:lumOff val="60000"/>
                </a:schemeClr>
              </a:solidFill>
              <a:ln w="25400">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5777-4AD9-9CB5-8A7438C63FCF}"/>
              </c:ext>
            </c:extLst>
          </c:dPt>
          <c:dPt>
            <c:idx val="1"/>
            <c:bubble3D val="0"/>
            <c:spPr>
              <a:solidFill>
                <a:schemeClr val="bg2">
                  <a:lumMod val="50000"/>
                </a:schemeClr>
              </a:solidFill>
              <a:ln w="25400">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5777-4AD9-9CB5-8A7438C63FCF}"/>
              </c:ext>
            </c:extLst>
          </c:dPt>
          <c:dPt>
            <c:idx val="2"/>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25400">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5777-4AD9-9CB5-8A7438C63FCF}"/>
              </c:ext>
            </c:extLst>
          </c:dPt>
          <c:dPt>
            <c:idx val="3"/>
            <c:bubble3D val="0"/>
            <c:spPr>
              <a:solidFill>
                <a:schemeClr val="accent6">
                  <a:lumMod val="50000"/>
                </a:schemeClr>
              </a:solidFill>
              <a:ln w="25400">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5777-4AD9-9CB5-8A7438C63FCF}"/>
              </c:ext>
            </c:extLst>
          </c:dPt>
          <c:dPt>
            <c:idx val="4"/>
            <c:bubble3D val="0"/>
            <c:spPr>
              <a:solidFill>
                <a:schemeClr val="tx2">
                  <a:lumMod val="50000"/>
                </a:schemeClr>
              </a:solidFill>
              <a:ln w="25400">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5777-4AD9-9CB5-8A7438C63FCF}"/>
              </c:ext>
            </c:extLst>
          </c:dPt>
          <c:dPt>
            <c:idx val="5"/>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25400">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B-5777-4AD9-9CB5-8A7438C63FCF}"/>
              </c:ext>
            </c:extLst>
          </c:dPt>
          <c:dPt>
            <c:idx val="6"/>
            <c:bubble3D val="0"/>
            <c:spPr>
              <a:solidFill>
                <a:schemeClr val="bg1">
                  <a:lumMod val="85000"/>
                </a:schemeClr>
              </a:solidFill>
              <a:ln w="25400">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D-5777-4AD9-9CB5-8A7438C63FCF}"/>
              </c:ext>
            </c:extLst>
          </c:dPt>
          <c:dPt>
            <c:idx val="7"/>
            <c:bubble3D val="0"/>
            <c:spPr>
              <a:solidFill>
                <a:schemeClr val="accent4">
                  <a:lumMod val="60000"/>
                  <a:lumOff val="40000"/>
                </a:schemeClr>
              </a:solidFill>
              <a:ln w="25400">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F-5777-4AD9-9CB5-8A7438C63FCF}"/>
              </c:ext>
            </c:extLst>
          </c:dPt>
          <c:dPt>
            <c:idx val="8"/>
            <c:bubble3D val="0"/>
            <c:spPr>
              <a:solidFill>
                <a:schemeClr val="accent6">
                  <a:lumMod val="20000"/>
                  <a:lumOff val="80000"/>
                </a:schemeClr>
              </a:solidFill>
              <a:ln w="25400">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1-5777-4AD9-9CB5-8A7438C63FCF}"/>
              </c:ext>
            </c:extLst>
          </c:dPt>
          <c:dPt>
            <c:idx val="9"/>
            <c:bubble3D val="0"/>
            <c:spPr>
              <a:solidFill>
                <a:schemeClr val="accent2">
                  <a:lumMod val="75000"/>
                </a:schemeClr>
              </a:solidFill>
              <a:ln w="25400">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3-5777-4AD9-9CB5-8A7438C63FCF}"/>
              </c:ext>
            </c:extLst>
          </c:dPt>
          <c:dPt>
            <c:idx val="10"/>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25400">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5-5777-4AD9-9CB5-8A7438C63FCF}"/>
              </c:ext>
            </c:extLst>
          </c:dPt>
          <c:dLbls>
            <c:dLbl>
              <c:idx val="0"/>
              <c:layout>
                <c:manualLayout>
                  <c:x val="0.18164807840762232"/>
                  <c:y val="0.20229037332051569"/>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777-4AD9-9CB5-8A7438C63FCF}"/>
                </c:ext>
              </c:extLst>
            </c:dLbl>
            <c:dLbl>
              <c:idx val="3"/>
              <c:layout>
                <c:manualLayout>
                  <c:x val="-1.1916451335055986E-2"/>
                  <c:y val="-4.8458005249343832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777-4AD9-9CB5-8A7438C63FCF}"/>
                </c:ext>
              </c:extLst>
            </c:dLbl>
            <c:dLbl>
              <c:idx val="6"/>
              <c:layout>
                <c:manualLayout>
                  <c:x val="-4.8438591455351232E-2"/>
                  <c:y val="5.6707386349326636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777-4AD9-9CB5-8A7438C63FCF}"/>
                </c:ext>
              </c:extLst>
            </c:dLbl>
            <c:dLbl>
              <c:idx val="7"/>
              <c:layout>
                <c:manualLayout>
                  <c:x val="3.3770341207349085E-2"/>
                  <c:y val="2.9712744240303294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F-5777-4AD9-9CB5-8A7438C63FCF}"/>
                </c:ext>
              </c:extLst>
            </c:dLbl>
            <c:dLbl>
              <c:idx val="8"/>
              <c:layout>
                <c:manualLayout>
                  <c:x val="8.8791557305336836E-3"/>
                  <c:y val="1.5113371245260925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1-5777-4AD9-9CB5-8A7438C63FCF}"/>
                </c:ext>
              </c:extLst>
            </c:dLbl>
            <c:spPr>
              <a:noFill/>
              <a:ln>
                <a:noFill/>
              </a:ln>
              <a:effectLst/>
            </c:spPr>
            <c:txPr>
              <a:bodyPr rot="0" spcFirstLastPara="1" vertOverflow="ellipsis" vert="horz" wrap="square" anchor="ctr" anchorCtr="1"/>
              <a:lstStyle/>
              <a:p>
                <a:pPr>
                  <a:defRPr sz="1400" b="1" i="1" u="none" strike="noStrike" kern="1200" baseline="0">
                    <a:solidFill>
                      <a:sysClr val="windowText" lastClr="000000"/>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'H2 Strategy2'!$B$50:$B$59</c:f>
              <c:strCache>
                <c:ptCount val="10"/>
                <c:pt idx="0">
                  <c:v>FGN Bonds</c:v>
                </c:pt>
                <c:pt idx="1">
                  <c:v>State Bonds</c:v>
                </c:pt>
                <c:pt idx="2">
                  <c:v>Corp Bonds</c:v>
                </c:pt>
                <c:pt idx="3">
                  <c:v>T-Bills</c:v>
                </c:pt>
                <c:pt idx="4">
                  <c:v>Money Market</c:v>
                </c:pt>
                <c:pt idx="5">
                  <c:v>C/P</c:v>
                </c:pt>
                <c:pt idx="6">
                  <c:v>P/E</c:v>
                </c:pt>
                <c:pt idx="7">
                  <c:v>Equities</c:v>
                </c:pt>
                <c:pt idx="8">
                  <c:v>Hybrid Funds</c:v>
                </c:pt>
                <c:pt idx="9">
                  <c:v>REIT</c:v>
                </c:pt>
              </c:strCache>
            </c:strRef>
          </c:cat>
          <c:val>
            <c:numRef>
              <c:f>'H2 Strategy2'!$C$50:$C$59</c:f>
              <c:numCache>
                <c:formatCode>0.0%</c:formatCode>
                <c:ptCount val="10"/>
                <c:pt idx="0">
                  <c:v>0.59090224476597697</c:v>
                </c:pt>
                <c:pt idx="1">
                  <c:v>3.1786417019049475E-2</c:v>
                </c:pt>
                <c:pt idx="2">
                  <c:v>5.6257128917270909E-2</c:v>
                </c:pt>
                <c:pt idx="3">
                  <c:v>0.15380463110603948</c:v>
                </c:pt>
                <c:pt idx="4">
                  <c:v>5.3028398212418761E-2</c:v>
                </c:pt>
                <c:pt idx="5">
                  <c:v>1.6191120424023056E-2</c:v>
                </c:pt>
                <c:pt idx="6">
                  <c:v>1.3677962136870291E-3</c:v>
                </c:pt>
                <c:pt idx="7">
                  <c:v>8.9376593168931165E-2</c:v>
                </c:pt>
                <c:pt idx="8">
                  <c:v>1.5396734039573811E-3</c:v>
                </c:pt>
                <c:pt idx="9">
                  <c:v>5.7459967686457327E-3</c:v>
                </c:pt>
              </c:numCache>
            </c:numRef>
          </c:val>
          <c:extLst>
            <c:ext xmlns:c16="http://schemas.microsoft.com/office/drawing/2014/chart" uri="{C3380CC4-5D6E-409C-BE32-E72D297353CC}">
              <c16:uniqueId val="{00000016-5777-4AD9-9CB5-8A7438C63FCF}"/>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sz="1400" b="1" i="1">
          <a:solidFill>
            <a:sysClr val="windowText" lastClr="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900"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400"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900" kern="1200" spc="20" baseline="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0.84356</cdr:x>
      <cdr:y>0.16666</cdr:y>
    </cdr:from>
    <cdr:to>
      <cdr:x>0.93731</cdr:x>
      <cdr:y>0.86111</cdr:y>
    </cdr:to>
    <cdr:sp macro="" textlink="">
      <cdr:nvSpPr>
        <cdr:cNvPr id="2" name="Rectangle 1">
          <a:extLst xmlns:a="http://schemas.openxmlformats.org/drawingml/2006/main">
            <a:ext uri="{FF2B5EF4-FFF2-40B4-BE49-F238E27FC236}">
              <a16:creationId xmlns:a16="http://schemas.microsoft.com/office/drawing/2014/main" id="{BFE862C4-E14D-4330-B2CE-172438121F35}"/>
            </a:ext>
          </a:extLst>
        </cdr:cNvPr>
        <cdr:cNvSpPr/>
      </cdr:nvSpPr>
      <cdr:spPr>
        <a:xfrm xmlns:a="http://schemas.openxmlformats.org/drawingml/2006/main">
          <a:off x="4210288" y="457182"/>
          <a:ext cx="467916" cy="1905015"/>
        </a:xfrm>
        <a:prstGeom xmlns:a="http://schemas.openxmlformats.org/drawingml/2006/main" prst="rect">
          <a:avLst/>
        </a:prstGeom>
        <a:noFill xmlns:a="http://schemas.openxmlformats.org/drawingml/2006/main"/>
        <a:ln xmlns:a="http://schemas.openxmlformats.org/drawingml/2006/main" w="6350">
          <a:solidFill>
            <a:srgbClr val="FF0000"/>
          </a:solidFill>
          <a:prstDash val="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7208A43D-CA4B-4BAC-A27A-7E58AC39277F}" type="datetimeFigureOut">
              <a:rPr lang="en-US" smtClean="0"/>
              <a:pPr/>
              <a:t>9/18/2017</a:t>
            </a:fld>
            <a:endParaRPr lang="en-GB"/>
          </a:p>
        </p:txBody>
      </p:sp>
      <p:sp>
        <p:nvSpPr>
          <p:cNvPr id="4" name="Slide Image Placeholder 3"/>
          <p:cNvSpPr>
            <a:spLocks noGrp="1" noRot="1" noChangeAspect="1"/>
          </p:cNvSpPr>
          <p:nvPr>
            <p:ph type="sldImg" idx="2"/>
          </p:nvPr>
        </p:nvSpPr>
        <p:spPr>
          <a:xfrm>
            <a:off x="133350" y="744538"/>
            <a:ext cx="65309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777989E2-C99E-4AA4-B368-AA725502B7E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045" rtl="0" eaLnBrk="1" latinLnBrk="0" hangingPunct="1">
      <a:defRPr sz="1200" kern="1200">
        <a:solidFill>
          <a:schemeClr val="tx1"/>
        </a:solidFill>
        <a:latin typeface="+mn-lt"/>
        <a:ea typeface="+mn-ea"/>
        <a:cs typeface="+mn-cs"/>
      </a:defRPr>
    </a:lvl1pPr>
    <a:lvl2pPr marL="457023" algn="l" defTabSz="914045" rtl="0" eaLnBrk="1" latinLnBrk="0" hangingPunct="1">
      <a:defRPr sz="1200" kern="1200">
        <a:solidFill>
          <a:schemeClr val="tx1"/>
        </a:solidFill>
        <a:latin typeface="+mn-lt"/>
        <a:ea typeface="+mn-ea"/>
        <a:cs typeface="+mn-cs"/>
      </a:defRPr>
    </a:lvl2pPr>
    <a:lvl3pPr marL="914045" algn="l" defTabSz="914045" rtl="0" eaLnBrk="1" latinLnBrk="0" hangingPunct="1">
      <a:defRPr sz="1200" kern="1200">
        <a:solidFill>
          <a:schemeClr val="tx1"/>
        </a:solidFill>
        <a:latin typeface="+mn-lt"/>
        <a:ea typeface="+mn-ea"/>
        <a:cs typeface="+mn-cs"/>
      </a:defRPr>
    </a:lvl3pPr>
    <a:lvl4pPr marL="1371071" algn="l" defTabSz="914045" rtl="0" eaLnBrk="1" latinLnBrk="0" hangingPunct="1">
      <a:defRPr sz="1200" kern="1200">
        <a:solidFill>
          <a:schemeClr val="tx1"/>
        </a:solidFill>
        <a:latin typeface="+mn-lt"/>
        <a:ea typeface="+mn-ea"/>
        <a:cs typeface="+mn-cs"/>
      </a:defRPr>
    </a:lvl4pPr>
    <a:lvl5pPr marL="1828093" algn="l" defTabSz="914045" rtl="0" eaLnBrk="1" latinLnBrk="0" hangingPunct="1">
      <a:defRPr sz="1200" kern="1200">
        <a:solidFill>
          <a:schemeClr val="tx1"/>
        </a:solidFill>
        <a:latin typeface="+mn-lt"/>
        <a:ea typeface="+mn-ea"/>
        <a:cs typeface="+mn-cs"/>
      </a:defRPr>
    </a:lvl5pPr>
    <a:lvl6pPr marL="2285119" algn="l" defTabSz="914045" rtl="0" eaLnBrk="1" latinLnBrk="0" hangingPunct="1">
      <a:defRPr sz="1200" kern="1200">
        <a:solidFill>
          <a:schemeClr val="tx1"/>
        </a:solidFill>
        <a:latin typeface="+mn-lt"/>
        <a:ea typeface="+mn-ea"/>
        <a:cs typeface="+mn-cs"/>
      </a:defRPr>
    </a:lvl6pPr>
    <a:lvl7pPr marL="2742141" algn="l" defTabSz="914045" rtl="0" eaLnBrk="1" latinLnBrk="0" hangingPunct="1">
      <a:defRPr sz="1200" kern="1200">
        <a:solidFill>
          <a:schemeClr val="tx1"/>
        </a:solidFill>
        <a:latin typeface="+mn-lt"/>
        <a:ea typeface="+mn-ea"/>
        <a:cs typeface="+mn-cs"/>
      </a:defRPr>
    </a:lvl7pPr>
    <a:lvl8pPr marL="3199167" algn="l" defTabSz="914045" rtl="0" eaLnBrk="1" latinLnBrk="0" hangingPunct="1">
      <a:defRPr sz="1200" kern="1200">
        <a:solidFill>
          <a:schemeClr val="tx1"/>
        </a:solidFill>
        <a:latin typeface="+mn-lt"/>
        <a:ea typeface="+mn-ea"/>
        <a:cs typeface="+mn-cs"/>
      </a:defRPr>
    </a:lvl8pPr>
    <a:lvl9pPr marL="3656192" algn="l" defTabSz="91404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133350" y="744538"/>
            <a:ext cx="6530975" cy="3722687"/>
          </a:xfrm>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117475" y="730250"/>
            <a:ext cx="6550025" cy="3733800"/>
          </a:xfrm>
          <a:noFill/>
          <a:ln>
            <a:solidFill>
              <a:srgbClr val="000000"/>
            </a:solidFill>
            <a:miter lim="800000"/>
            <a:headEnd/>
            <a:tailEnd/>
          </a:ln>
        </p:spPr>
      </p:sp>
      <p:sp>
        <p:nvSpPr>
          <p:cNvPr id="28676" name="Rectangle 3"/>
          <p:cNvSpPr>
            <a:spLocks noGrp="1" noChangeArrowheads="1"/>
          </p:cNvSpPr>
          <p:nvPr>
            <p:ph type="body" idx="1"/>
          </p:nvPr>
        </p:nvSpPr>
        <p:spPr bwMode="auto">
          <a:xfrm>
            <a:off x="680063" y="4962472"/>
            <a:ext cx="5428699" cy="4371505"/>
          </a:xfrm>
          <a:noFill/>
        </p:spPr>
        <p:txBody>
          <a:bodyPr wrap="square" numCol="1" anchor="t" anchorCtr="0" compatLnSpc="1">
            <a:prstTxWarp prst="textNoShape">
              <a:avLst/>
            </a:prstTxWarp>
          </a:bodyPr>
          <a:lstStyle/>
          <a:p>
            <a:pPr>
              <a:spcBef>
                <a:spcPct val="0"/>
              </a:spcBef>
            </a:pPr>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350" y="744538"/>
            <a:ext cx="6530975" cy="3722687"/>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77989E2-C99E-4AA4-B368-AA725502B7EF}"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1347788"/>
            <a:ext cx="6378575" cy="363696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4ACE82-36B6-477D-82AD-E470C2A86385}" type="slidenum">
              <a:rPr lang="en-US" smtClean="0"/>
              <a:pPr/>
              <a:t>6</a:t>
            </a:fld>
            <a:endParaRPr lang="en-US"/>
          </a:p>
        </p:txBody>
      </p:sp>
    </p:spTree>
    <p:extLst>
      <p:ext uri="{BB962C8B-B14F-4D97-AF65-F5344CB8AC3E}">
        <p14:creationId xmlns:p14="http://schemas.microsoft.com/office/powerpoint/2010/main" val="39815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9163" fontAlgn="base">
              <a:spcBef>
                <a:spcPct val="0"/>
              </a:spcBef>
              <a:spcAft>
                <a:spcPct val="0"/>
              </a:spcAft>
            </a:pPr>
            <a:fld id="{2ED69E50-9B73-48A9-BDBF-3F3F999D78CC}" type="slidenum">
              <a:rPr lang="en-US" sz="1200">
                <a:latin typeface="Times New Roman" pitchFamily="18" charset="0"/>
              </a:rPr>
              <a:pPr defTabSz="919163" fontAlgn="base">
                <a:spcBef>
                  <a:spcPct val="0"/>
                </a:spcBef>
                <a:spcAft>
                  <a:spcPct val="0"/>
                </a:spcAft>
              </a:pPr>
              <a:t>8</a:t>
            </a:fld>
            <a:endParaRPr lang="en-US" sz="1200">
              <a:latin typeface="Times New Roman" pitchFamily="18" charset="0"/>
            </a:endParaRPr>
          </a:p>
        </p:txBody>
      </p:sp>
      <p:sp>
        <p:nvSpPr>
          <p:cNvPr id="29699" name="Rectangle 2"/>
          <p:cNvSpPr>
            <a:spLocks noGrp="1" noRot="1" noChangeAspect="1" noChangeArrowheads="1" noTextEdit="1"/>
          </p:cNvSpPr>
          <p:nvPr>
            <p:ph type="sldImg"/>
          </p:nvPr>
        </p:nvSpPr>
        <p:spPr bwMode="auto">
          <a:xfrm>
            <a:off x="482600" y="706438"/>
            <a:ext cx="6335713" cy="3611562"/>
          </a:xfrm>
          <a:noFill/>
          <a:ln>
            <a:solidFill>
              <a:srgbClr val="000000"/>
            </a:solidFill>
            <a:miter lim="800000"/>
            <a:headEnd/>
            <a:tailEnd/>
          </a:ln>
        </p:spPr>
      </p:sp>
      <p:sp>
        <p:nvSpPr>
          <p:cNvPr id="29700" name="Rectangle 3"/>
          <p:cNvSpPr>
            <a:spLocks noGrp="1" noChangeArrowheads="1"/>
          </p:cNvSpPr>
          <p:nvPr>
            <p:ph type="body" idx="1"/>
          </p:nvPr>
        </p:nvSpPr>
        <p:spPr bwMode="auto">
          <a:xfrm>
            <a:off x="731838" y="4799013"/>
            <a:ext cx="5842000" cy="4227512"/>
          </a:xfrm>
          <a:noFill/>
        </p:spPr>
        <p:txBody>
          <a:bodyPr wrap="square" numCol="1" anchor="t" anchorCtr="0" compatLnSpc="1">
            <a:prstTxWarp prst="textNoShape">
              <a:avLst/>
            </a:prstTxWarp>
          </a:bodyPr>
          <a:lstStyle/>
          <a:p>
            <a:pPr>
              <a:spcBef>
                <a:spcPct val="0"/>
              </a:spcBef>
            </a:pPr>
            <a:endParaRPr lang="en-GB" dirty="0"/>
          </a:p>
        </p:txBody>
      </p:sp>
    </p:spTree>
    <p:extLst>
      <p:ext uri="{BB962C8B-B14F-4D97-AF65-F5344CB8AC3E}">
        <p14:creationId xmlns:p14="http://schemas.microsoft.com/office/powerpoint/2010/main" val="4032427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85601" y="2326710"/>
            <a:ext cx="11170128" cy="1605457"/>
          </a:xfrm>
        </p:spPr>
        <p:txBody>
          <a:bodyPr/>
          <a:lstStyle/>
          <a:p>
            <a:r>
              <a:rPr lang="en-US"/>
              <a:t>Click to edit Master title style</a:t>
            </a:r>
            <a:endParaRPr lang="en-GB"/>
          </a:p>
        </p:txBody>
      </p:sp>
      <p:sp>
        <p:nvSpPr>
          <p:cNvPr id="3" name="Subtitle 2"/>
          <p:cNvSpPr>
            <a:spLocks noGrp="1"/>
          </p:cNvSpPr>
          <p:nvPr>
            <p:ph type="subTitle" idx="1"/>
          </p:nvPr>
        </p:nvSpPr>
        <p:spPr>
          <a:xfrm>
            <a:off x="1971201" y="4244240"/>
            <a:ext cx="9198928" cy="1914067"/>
          </a:xfrm>
        </p:spPr>
        <p:txBody>
          <a:bodyPr/>
          <a:lstStyle>
            <a:lvl1pPr marL="0" indent="0" algn="ctr">
              <a:buNone/>
              <a:defRPr>
                <a:solidFill>
                  <a:schemeClr val="tx1">
                    <a:tint val="75000"/>
                  </a:schemeClr>
                </a:solidFill>
              </a:defRPr>
            </a:lvl1pPr>
            <a:lvl2pPr marL="469959" indent="0" algn="ctr">
              <a:buNone/>
              <a:defRPr>
                <a:solidFill>
                  <a:schemeClr val="tx1">
                    <a:tint val="75000"/>
                  </a:schemeClr>
                </a:solidFill>
              </a:defRPr>
            </a:lvl2pPr>
            <a:lvl3pPr marL="939916" indent="0" algn="ctr">
              <a:buNone/>
              <a:defRPr>
                <a:solidFill>
                  <a:schemeClr val="tx1">
                    <a:tint val="75000"/>
                  </a:schemeClr>
                </a:solidFill>
              </a:defRPr>
            </a:lvl3pPr>
            <a:lvl4pPr marL="1409872" indent="0" algn="ctr">
              <a:buNone/>
              <a:defRPr>
                <a:solidFill>
                  <a:schemeClr val="tx1">
                    <a:tint val="75000"/>
                  </a:schemeClr>
                </a:solidFill>
              </a:defRPr>
            </a:lvl4pPr>
            <a:lvl5pPr marL="1879828" indent="0" algn="ctr">
              <a:buNone/>
              <a:defRPr>
                <a:solidFill>
                  <a:schemeClr val="tx1">
                    <a:tint val="75000"/>
                  </a:schemeClr>
                </a:solidFill>
              </a:defRPr>
            </a:lvl5pPr>
            <a:lvl6pPr marL="2349786" indent="0" algn="ctr">
              <a:buNone/>
              <a:defRPr>
                <a:solidFill>
                  <a:schemeClr val="tx1">
                    <a:tint val="75000"/>
                  </a:schemeClr>
                </a:solidFill>
              </a:defRPr>
            </a:lvl6pPr>
            <a:lvl7pPr marL="2819745" indent="0" algn="ctr">
              <a:buNone/>
              <a:defRPr>
                <a:solidFill>
                  <a:schemeClr val="tx1">
                    <a:tint val="75000"/>
                  </a:schemeClr>
                </a:solidFill>
              </a:defRPr>
            </a:lvl7pPr>
            <a:lvl8pPr marL="3289701" indent="0" algn="ctr">
              <a:buNone/>
              <a:defRPr>
                <a:solidFill>
                  <a:schemeClr val="tx1">
                    <a:tint val="75000"/>
                  </a:schemeClr>
                </a:solidFill>
              </a:defRPr>
            </a:lvl8pPr>
            <a:lvl9pPr marL="375965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553B97B-A843-44F0-ACA5-78898080BD04}" type="datetime1">
              <a:rPr lang="en-US" smtClean="0"/>
              <a:t>9/18/2017</a:t>
            </a:fld>
            <a:endParaRPr lang="en-GB"/>
          </a:p>
        </p:txBody>
      </p:sp>
      <p:sp>
        <p:nvSpPr>
          <p:cNvPr id="5" name="Footer Placeholder 4"/>
          <p:cNvSpPr>
            <a:spLocks noGrp="1"/>
          </p:cNvSpPr>
          <p:nvPr>
            <p:ph type="ftr" sz="quarter" idx="11"/>
          </p:nvPr>
        </p:nvSpPr>
        <p:spPr/>
        <p:txBody>
          <a:bodyPr/>
          <a:lstStyle/>
          <a:p>
            <a:r>
              <a:rPr lang="en-GB"/>
              <a:t>copyright(c)Trustfund Pensions Plc</a:t>
            </a:r>
          </a:p>
        </p:txBody>
      </p:sp>
      <p:sp>
        <p:nvSpPr>
          <p:cNvPr id="6" name="Slide Number Placeholder 5"/>
          <p:cNvSpPr>
            <a:spLocks noGrp="1"/>
          </p:cNvSpPr>
          <p:nvPr>
            <p:ph type="sldNum" sz="quarter" idx="12"/>
          </p:nvPr>
        </p:nvSpPr>
        <p:spPr/>
        <p:txBody>
          <a:bodyPr/>
          <a:lstStyle/>
          <a:p>
            <a:fld id="{120F826B-B52E-4887-9F3F-762C80D1A669}" type="slidenum">
              <a:rPr lang="en-GB" smtClean="0"/>
              <a:pPr/>
              <a:t>‹#›</a:t>
            </a:fld>
            <a:endParaRPr lang="en-GB"/>
          </a:p>
        </p:txBody>
      </p:sp>
    </p:spTree>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CC94602-6D06-4E45-AE14-7BEED664A6DD}" type="datetime1">
              <a:rPr lang="en-US" smtClean="0"/>
              <a:t>9/18/2017</a:t>
            </a:fld>
            <a:endParaRPr lang="en-GB"/>
          </a:p>
        </p:txBody>
      </p:sp>
      <p:sp>
        <p:nvSpPr>
          <p:cNvPr id="5" name="Footer Placeholder 4"/>
          <p:cNvSpPr>
            <a:spLocks noGrp="1"/>
          </p:cNvSpPr>
          <p:nvPr>
            <p:ph type="ftr" sz="quarter" idx="11"/>
          </p:nvPr>
        </p:nvSpPr>
        <p:spPr/>
        <p:txBody>
          <a:bodyPr/>
          <a:lstStyle/>
          <a:p>
            <a:r>
              <a:rPr lang="en-GB"/>
              <a:t>copyright(c)Trustfund Pensions Plc</a:t>
            </a:r>
          </a:p>
        </p:txBody>
      </p:sp>
      <p:sp>
        <p:nvSpPr>
          <p:cNvPr id="6" name="Slide Number Placeholder 5"/>
          <p:cNvSpPr>
            <a:spLocks noGrp="1"/>
          </p:cNvSpPr>
          <p:nvPr>
            <p:ph type="sldNum" sz="quarter" idx="12"/>
          </p:nvPr>
        </p:nvSpPr>
        <p:spPr/>
        <p:txBody>
          <a:bodyPr/>
          <a:lstStyle/>
          <a:p>
            <a:fld id="{120F826B-B52E-4887-9F3F-762C80D1A669}" type="slidenum">
              <a:rPr lang="en-GB" smtClean="0"/>
              <a:pPr/>
              <a:t>‹#›</a:t>
            </a:fld>
            <a:endParaRPr lang="en-GB"/>
          </a:p>
        </p:txBody>
      </p:sp>
    </p:spTree>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192231" y="299944"/>
            <a:ext cx="3782695" cy="639062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41870" y="299944"/>
            <a:ext cx="11131340" cy="63906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A9E088-2FCA-4558-9547-012F3E2A3A24}" type="datetime1">
              <a:rPr lang="en-US" smtClean="0"/>
              <a:t>9/18/2017</a:t>
            </a:fld>
            <a:endParaRPr lang="en-GB"/>
          </a:p>
        </p:txBody>
      </p:sp>
      <p:sp>
        <p:nvSpPr>
          <p:cNvPr id="5" name="Footer Placeholder 4"/>
          <p:cNvSpPr>
            <a:spLocks noGrp="1"/>
          </p:cNvSpPr>
          <p:nvPr>
            <p:ph type="ftr" sz="quarter" idx="11"/>
          </p:nvPr>
        </p:nvSpPr>
        <p:spPr/>
        <p:txBody>
          <a:bodyPr/>
          <a:lstStyle/>
          <a:p>
            <a:r>
              <a:rPr lang="en-GB"/>
              <a:t>copyright(c)Trustfund Pensions Plc</a:t>
            </a:r>
          </a:p>
        </p:txBody>
      </p:sp>
      <p:sp>
        <p:nvSpPr>
          <p:cNvPr id="6" name="Slide Number Placeholder 5"/>
          <p:cNvSpPr>
            <a:spLocks noGrp="1"/>
          </p:cNvSpPr>
          <p:nvPr>
            <p:ph type="sldNum" sz="quarter" idx="12"/>
          </p:nvPr>
        </p:nvSpPr>
        <p:spPr/>
        <p:txBody>
          <a:bodyPr/>
          <a:lstStyle/>
          <a:p>
            <a:fld id="{120F826B-B52E-4887-9F3F-762C80D1A669}" type="slidenum">
              <a:rPr lang="en-GB" smtClean="0"/>
              <a:pPr/>
              <a:t>‹#›</a:t>
            </a:fld>
            <a:endParaRPr lang="en-GB"/>
          </a:p>
        </p:txBody>
      </p:sp>
    </p:spTree>
  </p:cSld>
  <p:clrMapOvr>
    <a:masterClrMapping/>
  </p:clrMapOvr>
  <p:transition>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85604" y="2326706"/>
            <a:ext cx="11170127" cy="1605458"/>
          </a:xfrm>
        </p:spPr>
        <p:txBody>
          <a:bodyPr/>
          <a:lstStyle/>
          <a:p>
            <a:r>
              <a:rPr lang="en-US"/>
              <a:t>Click to edit Master title style</a:t>
            </a:r>
            <a:endParaRPr lang="en-GB"/>
          </a:p>
        </p:txBody>
      </p:sp>
      <p:sp>
        <p:nvSpPr>
          <p:cNvPr id="3" name="Subtitle 2"/>
          <p:cNvSpPr>
            <a:spLocks noGrp="1"/>
          </p:cNvSpPr>
          <p:nvPr>
            <p:ph type="subTitle" idx="1"/>
          </p:nvPr>
        </p:nvSpPr>
        <p:spPr>
          <a:xfrm>
            <a:off x="1971208" y="4244237"/>
            <a:ext cx="9198926" cy="1914066"/>
          </a:xfrm>
        </p:spPr>
        <p:txBody>
          <a:bodyPr/>
          <a:lstStyle>
            <a:lvl1pPr marL="0" indent="0" algn="ctr">
              <a:buNone/>
              <a:defRPr>
                <a:solidFill>
                  <a:schemeClr val="tx1">
                    <a:tint val="75000"/>
                  </a:schemeClr>
                </a:solidFill>
              </a:defRPr>
            </a:lvl1pPr>
            <a:lvl2pPr marL="339236" indent="0" algn="ctr">
              <a:buNone/>
              <a:defRPr>
                <a:solidFill>
                  <a:schemeClr val="tx1">
                    <a:tint val="75000"/>
                  </a:schemeClr>
                </a:solidFill>
              </a:defRPr>
            </a:lvl2pPr>
            <a:lvl3pPr marL="678470" indent="0" algn="ctr">
              <a:buNone/>
              <a:defRPr>
                <a:solidFill>
                  <a:schemeClr val="tx1">
                    <a:tint val="75000"/>
                  </a:schemeClr>
                </a:solidFill>
              </a:defRPr>
            </a:lvl3pPr>
            <a:lvl4pPr marL="1017705" indent="0" algn="ctr">
              <a:buNone/>
              <a:defRPr>
                <a:solidFill>
                  <a:schemeClr val="tx1">
                    <a:tint val="75000"/>
                  </a:schemeClr>
                </a:solidFill>
              </a:defRPr>
            </a:lvl4pPr>
            <a:lvl5pPr marL="1356941" indent="0" algn="ctr">
              <a:buNone/>
              <a:defRPr>
                <a:solidFill>
                  <a:schemeClr val="tx1">
                    <a:tint val="75000"/>
                  </a:schemeClr>
                </a:solidFill>
              </a:defRPr>
            </a:lvl5pPr>
            <a:lvl6pPr marL="1696177" indent="0" algn="ctr">
              <a:buNone/>
              <a:defRPr>
                <a:solidFill>
                  <a:schemeClr val="tx1">
                    <a:tint val="75000"/>
                  </a:schemeClr>
                </a:solidFill>
              </a:defRPr>
            </a:lvl6pPr>
            <a:lvl7pPr marL="2035410" indent="0" algn="ctr">
              <a:buNone/>
              <a:defRPr>
                <a:solidFill>
                  <a:schemeClr val="tx1">
                    <a:tint val="75000"/>
                  </a:schemeClr>
                </a:solidFill>
              </a:defRPr>
            </a:lvl7pPr>
            <a:lvl8pPr marL="2374645" indent="0" algn="ctr">
              <a:buNone/>
              <a:defRPr>
                <a:solidFill>
                  <a:schemeClr val="tx1">
                    <a:tint val="75000"/>
                  </a:schemeClr>
                </a:solidFill>
              </a:defRPr>
            </a:lvl8pPr>
            <a:lvl9pPr marL="271388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F038464-4BE5-4DC3-B792-6AD68C58DC3E}" type="datetime1">
              <a:rPr lang="en-US" smtClean="0"/>
              <a:t>9/18/2017</a:t>
            </a:fld>
            <a:endParaRPr lang="en-GB"/>
          </a:p>
        </p:txBody>
      </p:sp>
      <p:sp>
        <p:nvSpPr>
          <p:cNvPr id="5" name="Footer Placeholder 4"/>
          <p:cNvSpPr>
            <a:spLocks noGrp="1"/>
          </p:cNvSpPr>
          <p:nvPr>
            <p:ph type="ftr" sz="quarter" idx="11"/>
          </p:nvPr>
        </p:nvSpPr>
        <p:spPr/>
        <p:txBody>
          <a:bodyPr/>
          <a:lstStyle/>
          <a:p>
            <a:r>
              <a:rPr lang="en-GB"/>
              <a:t>copyright(c)Trustfund Pensions Plc</a:t>
            </a:r>
          </a:p>
        </p:txBody>
      </p:sp>
      <p:sp>
        <p:nvSpPr>
          <p:cNvPr id="6" name="Slide Number Placeholder 5"/>
          <p:cNvSpPr>
            <a:spLocks noGrp="1"/>
          </p:cNvSpPr>
          <p:nvPr>
            <p:ph type="sldNum" sz="quarter" idx="12"/>
          </p:nvPr>
        </p:nvSpPr>
        <p:spPr/>
        <p:txBody>
          <a:bodyPr/>
          <a:lstStyle/>
          <a:p>
            <a:fld id="{75EF7B98-7596-4098-980D-F3930E1B2355}" type="slidenum">
              <a:rPr lang="en-GB" smtClean="0"/>
              <a:pPr/>
              <a:t>‹#›</a:t>
            </a:fld>
            <a:endParaRPr lang="en-GB"/>
          </a:p>
        </p:txBody>
      </p:sp>
    </p:spTree>
    <p:extLst>
      <p:ext uri="{BB962C8B-B14F-4D97-AF65-F5344CB8AC3E}">
        <p14:creationId xmlns:p14="http://schemas.microsoft.com/office/powerpoint/2010/main" val="2643324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012C18-17E4-44DE-A433-B6B5F3F690EE}" type="datetime1">
              <a:rPr lang="en-US" smtClean="0"/>
              <a:t>9/18/2017</a:t>
            </a:fld>
            <a:endParaRPr lang="en-GB"/>
          </a:p>
        </p:txBody>
      </p:sp>
      <p:sp>
        <p:nvSpPr>
          <p:cNvPr id="5" name="Footer Placeholder 4"/>
          <p:cNvSpPr>
            <a:spLocks noGrp="1"/>
          </p:cNvSpPr>
          <p:nvPr>
            <p:ph type="ftr" sz="quarter" idx="11"/>
          </p:nvPr>
        </p:nvSpPr>
        <p:spPr/>
        <p:txBody>
          <a:bodyPr/>
          <a:lstStyle/>
          <a:p>
            <a:r>
              <a:rPr lang="en-GB"/>
              <a:t>copyright(c)Trustfund Pensions Plc</a:t>
            </a:r>
          </a:p>
        </p:txBody>
      </p:sp>
      <p:sp>
        <p:nvSpPr>
          <p:cNvPr id="6" name="Slide Number Placeholder 5"/>
          <p:cNvSpPr>
            <a:spLocks noGrp="1"/>
          </p:cNvSpPr>
          <p:nvPr>
            <p:ph type="sldNum" sz="quarter" idx="12"/>
          </p:nvPr>
        </p:nvSpPr>
        <p:spPr/>
        <p:txBody>
          <a:bodyPr/>
          <a:lstStyle/>
          <a:p>
            <a:fld id="{75EF7B98-7596-4098-980D-F3930E1B2355}" type="slidenum">
              <a:rPr lang="en-GB" smtClean="0"/>
              <a:pPr/>
              <a:t>‹#›</a:t>
            </a:fld>
            <a:endParaRPr lang="en-GB"/>
          </a:p>
        </p:txBody>
      </p:sp>
    </p:spTree>
    <p:extLst>
      <p:ext uri="{BB962C8B-B14F-4D97-AF65-F5344CB8AC3E}">
        <p14:creationId xmlns:p14="http://schemas.microsoft.com/office/powerpoint/2010/main" val="1012797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8081" y="4812913"/>
            <a:ext cx="11170127" cy="1487563"/>
          </a:xfrm>
        </p:spPr>
        <p:txBody>
          <a:bodyPr anchor="t"/>
          <a:lstStyle>
            <a:lvl1pPr algn="l">
              <a:defRPr sz="2890" b="1" cap="all"/>
            </a:lvl1pPr>
          </a:lstStyle>
          <a:p>
            <a:r>
              <a:rPr lang="en-US"/>
              <a:t>Click to edit Master title style</a:t>
            </a:r>
            <a:endParaRPr lang="en-GB"/>
          </a:p>
        </p:txBody>
      </p:sp>
      <p:sp>
        <p:nvSpPr>
          <p:cNvPr id="3" name="Text Placeholder 2"/>
          <p:cNvSpPr>
            <a:spLocks noGrp="1"/>
          </p:cNvSpPr>
          <p:nvPr>
            <p:ph type="body" idx="1"/>
          </p:nvPr>
        </p:nvSpPr>
        <p:spPr>
          <a:xfrm>
            <a:off x="1038081" y="3174509"/>
            <a:ext cx="11170127" cy="1638398"/>
          </a:xfrm>
        </p:spPr>
        <p:txBody>
          <a:bodyPr anchor="b"/>
          <a:lstStyle>
            <a:lvl1pPr marL="0" indent="0">
              <a:buNone/>
              <a:defRPr sz="1541">
                <a:solidFill>
                  <a:schemeClr val="tx1">
                    <a:tint val="75000"/>
                  </a:schemeClr>
                </a:solidFill>
              </a:defRPr>
            </a:lvl1pPr>
            <a:lvl2pPr marL="339236" indent="0">
              <a:buNone/>
              <a:defRPr sz="1252">
                <a:solidFill>
                  <a:schemeClr val="tx1">
                    <a:tint val="75000"/>
                  </a:schemeClr>
                </a:solidFill>
              </a:defRPr>
            </a:lvl2pPr>
            <a:lvl3pPr marL="678470" indent="0">
              <a:buNone/>
              <a:defRPr sz="1156">
                <a:solidFill>
                  <a:schemeClr val="tx1">
                    <a:tint val="75000"/>
                  </a:schemeClr>
                </a:solidFill>
              </a:defRPr>
            </a:lvl3pPr>
            <a:lvl4pPr marL="1017705" indent="0">
              <a:buNone/>
              <a:defRPr sz="1060">
                <a:solidFill>
                  <a:schemeClr val="tx1">
                    <a:tint val="75000"/>
                  </a:schemeClr>
                </a:solidFill>
              </a:defRPr>
            </a:lvl4pPr>
            <a:lvl5pPr marL="1356941" indent="0">
              <a:buNone/>
              <a:defRPr sz="1060">
                <a:solidFill>
                  <a:schemeClr val="tx1">
                    <a:tint val="75000"/>
                  </a:schemeClr>
                </a:solidFill>
              </a:defRPr>
            </a:lvl5pPr>
            <a:lvl6pPr marL="1696177" indent="0">
              <a:buNone/>
              <a:defRPr sz="1060">
                <a:solidFill>
                  <a:schemeClr val="tx1">
                    <a:tint val="75000"/>
                  </a:schemeClr>
                </a:solidFill>
              </a:defRPr>
            </a:lvl6pPr>
            <a:lvl7pPr marL="2035410" indent="0">
              <a:buNone/>
              <a:defRPr sz="1060">
                <a:solidFill>
                  <a:schemeClr val="tx1">
                    <a:tint val="75000"/>
                  </a:schemeClr>
                </a:solidFill>
              </a:defRPr>
            </a:lvl7pPr>
            <a:lvl8pPr marL="2374645" indent="0">
              <a:buNone/>
              <a:defRPr sz="1060">
                <a:solidFill>
                  <a:schemeClr val="tx1">
                    <a:tint val="75000"/>
                  </a:schemeClr>
                </a:solidFill>
              </a:defRPr>
            </a:lvl8pPr>
            <a:lvl9pPr marL="2713880" indent="0">
              <a:buNone/>
              <a:defRPr sz="10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D7AECD-6252-424B-93D0-6D2257FE1B1C}" type="datetime1">
              <a:rPr lang="en-US" smtClean="0"/>
              <a:t>9/18/2017</a:t>
            </a:fld>
            <a:endParaRPr lang="en-GB"/>
          </a:p>
        </p:txBody>
      </p:sp>
      <p:sp>
        <p:nvSpPr>
          <p:cNvPr id="5" name="Footer Placeholder 4"/>
          <p:cNvSpPr>
            <a:spLocks noGrp="1"/>
          </p:cNvSpPr>
          <p:nvPr>
            <p:ph type="ftr" sz="quarter" idx="11"/>
          </p:nvPr>
        </p:nvSpPr>
        <p:spPr/>
        <p:txBody>
          <a:bodyPr/>
          <a:lstStyle/>
          <a:p>
            <a:r>
              <a:rPr lang="en-GB"/>
              <a:t>copyright(c)Trustfund Pensions Plc</a:t>
            </a:r>
          </a:p>
        </p:txBody>
      </p:sp>
      <p:sp>
        <p:nvSpPr>
          <p:cNvPr id="6" name="Slide Number Placeholder 5"/>
          <p:cNvSpPr>
            <a:spLocks noGrp="1"/>
          </p:cNvSpPr>
          <p:nvPr>
            <p:ph type="sldNum" sz="quarter" idx="12"/>
          </p:nvPr>
        </p:nvSpPr>
        <p:spPr/>
        <p:txBody>
          <a:bodyPr/>
          <a:lstStyle/>
          <a:p>
            <a:fld id="{75EF7B98-7596-4098-980D-F3930E1B2355}" type="slidenum">
              <a:rPr lang="en-GB" smtClean="0"/>
              <a:pPr/>
              <a:t>‹#›</a:t>
            </a:fld>
            <a:endParaRPr lang="en-GB"/>
          </a:p>
        </p:txBody>
      </p:sp>
    </p:spTree>
    <p:extLst>
      <p:ext uri="{BB962C8B-B14F-4D97-AF65-F5344CB8AC3E}">
        <p14:creationId xmlns:p14="http://schemas.microsoft.com/office/powerpoint/2010/main" val="2597040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57073" y="1747631"/>
            <a:ext cx="5804084" cy="4942938"/>
          </a:xfrm>
        </p:spPr>
        <p:txBody>
          <a:bodyPr/>
          <a:lstStyle>
            <a:lvl1pPr>
              <a:defRPr sz="2023"/>
            </a:lvl1pPr>
            <a:lvl2pPr>
              <a:defRPr sz="1734"/>
            </a:lvl2pPr>
            <a:lvl3pPr>
              <a:defRPr sz="1541"/>
            </a:lvl3pPr>
            <a:lvl4pPr>
              <a:defRPr sz="1252"/>
            </a:lvl4pPr>
            <a:lvl5pPr>
              <a:defRPr sz="1252"/>
            </a:lvl5pPr>
            <a:lvl6pPr>
              <a:defRPr sz="1252"/>
            </a:lvl6pPr>
            <a:lvl7pPr>
              <a:defRPr sz="1252"/>
            </a:lvl7pPr>
            <a:lvl8pPr>
              <a:defRPr sz="1252"/>
            </a:lvl8pPr>
            <a:lvl9pPr>
              <a:defRPr sz="125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680180" y="1747631"/>
            <a:ext cx="5804084" cy="4942938"/>
          </a:xfrm>
        </p:spPr>
        <p:txBody>
          <a:bodyPr/>
          <a:lstStyle>
            <a:lvl1pPr>
              <a:defRPr sz="2023"/>
            </a:lvl1pPr>
            <a:lvl2pPr>
              <a:defRPr sz="1734"/>
            </a:lvl2pPr>
            <a:lvl3pPr>
              <a:defRPr sz="1541"/>
            </a:lvl3pPr>
            <a:lvl4pPr>
              <a:defRPr sz="1252"/>
            </a:lvl4pPr>
            <a:lvl5pPr>
              <a:defRPr sz="1252"/>
            </a:lvl5pPr>
            <a:lvl6pPr>
              <a:defRPr sz="1252"/>
            </a:lvl6pPr>
            <a:lvl7pPr>
              <a:defRPr sz="1252"/>
            </a:lvl7pPr>
            <a:lvl8pPr>
              <a:defRPr sz="1252"/>
            </a:lvl8pPr>
            <a:lvl9pPr>
              <a:defRPr sz="125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EC328AA-97B5-430C-AB23-2A8A7A80CA88}" type="datetime1">
              <a:rPr lang="en-US" smtClean="0"/>
              <a:t>9/18/2017</a:t>
            </a:fld>
            <a:endParaRPr lang="en-GB"/>
          </a:p>
        </p:txBody>
      </p:sp>
      <p:sp>
        <p:nvSpPr>
          <p:cNvPr id="6" name="Footer Placeholder 5"/>
          <p:cNvSpPr>
            <a:spLocks noGrp="1"/>
          </p:cNvSpPr>
          <p:nvPr>
            <p:ph type="ftr" sz="quarter" idx="11"/>
          </p:nvPr>
        </p:nvSpPr>
        <p:spPr/>
        <p:txBody>
          <a:bodyPr/>
          <a:lstStyle/>
          <a:p>
            <a:r>
              <a:rPr lang="en-GB"/>
              <a:t>copyright(c)Trustfund Pensions Plc</a:t>
            </a:r>
          </a:p>
        </p:txBody>
      </p:sp>
      <p:sp>
        <p:nvSpPr>
          <p:cNvPr id="7" name="Slide Number Placeholder 6"/>
          <p:cNvSpPr>
            <a:spLocks noGrp="1"/>
          </p:cNvSpPr>
          <p:nvPr>
            <p:ph type="sldNum" sz="quarter" idx="12"/>
          </p:nvPr>
        </p:nvSpPr>
        <p:spPr/>
        <p:txBody>
          <a:bodyPr/>
          <a:lstStyle/>
          <a:p>
            <a:fld id="{75EF7B98-7596-4098-980D-F3930E1B2355}" type="slidenum">
              <a:rPr lang="en-GB" smtClean="0"/>
              <a:pPr/>
              <a:t>‹#›</a:t>
            </a:fld>
            <a:endParaRPr lang="en-GB"/>
          </a:p>
        </p:txBody>
      </p:sp>
    </p:spTree>
    <p:extLst>
      <p:ext uri="{BB962C8B-B14F-4D97-AF65-F5344CB8AC3E}">
        <p14:creationId xmlns:p14="http://schemas.microsoft.com/office/powerpoint/2010/main" val="36828849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57070" y="1676549"/>
            <a:ext cx="5806368" cy="698703"/>
          </a:xfrm>
        </p:spPr>
        <p:txBody>
          <a:bodyPr anchor="b"/>
          <a:lstStyle>
            <a:lvl1pPr marL="0" indent="0">
              <a:buNone/>
              <a:defRPr sz="1734" b="1"/>
            </a:lvl1pPr>
            <a:lvl2pPr marL="339236" indent="0">
              <a:buNone/>
              <a:defRPr sz="1541" b="1"/>
            </a:lvl2pPr>
            <a:lvl3pPr marL="678470" indent="0">
              <a:buNone/>
              <a:defRPr sz="1252" b="1"/>
            </a:lvl3pPr>
            <a:lvl4pPr marL="1017705" indent="0">
              <a:buNone/>
              <a:defRPr sz="1156" b="1"/>
            </a:lvl4pPr>
            <a:lvl5pPr marL="1356941" indent="0">
              <a:buNone/>
              <a:defRPr sz="1156" b="1"/>
            </a:lvl5pPr>
            <a:lvl6pPr marL="1696177" indent="0">
              <a:buNone/>
              <a:defRPr sz="1156" b="1"/>
            </a:lvl6pPr>
            <a:lvl7pPr marL="2035410" indent="0">
              <a:buNone/>
              <a:defRPr sz="1156" b="1"/>
            </a:lvl7pPr>
            <a:lvl8pPr marL="2374645" indent="0">
              <a:buNone/>
              <a:defRPr sz="1156" b="1"/>
            </a:lvl8pPr>
            <a:lvl9pPr marL="2713880" indent="0">
              <a:buNone/>
              <a:defRPr sz="1156" b="1"/>
            </a:lvl9pPr>
          </a:lstStyle>
          <a:p>
            <a:pPr lvl="0"/>
            <a:r>
              <a:rPr lang="en-US"/>
              <a:t>Click to edit Master text styles</a:t>
            </a:r>
          </a:p>
        </p:txBody>
      </p:sp>
      <p:sp>
        <p:nvSpPr>
          <p:cNvPr id="4" name="Content Placeholder 3"/>
          <p:cNvSpPr>
            <a:spLocks noGrp="1"/>
          </p:cNvSpPr>
          <p:nvPr>
            <p:ph sz="half" idx="2"/>
          </p:nvPr>
        </p:nvSpPr>
        <p:spPr>
          <a:xfrm>
            <a:off x="657070" y="2375248"/>
            <a:ext cx="5806368" cy="4315319"/>
          </a:xfrm>
        </p:spPr>
        <p:txBody>
          <a:bodyPr/>
          <a:lstStyle>
            <a:lvl1pPr>
              <a:defRPr sz="1734"/>
            </a:lvl1pPr>
            <a:lvl2pPr>
              <a:defRPr sz="1541"/>
            </a:lvl2pPr>
            <a:lvl3pPr>
              <a:defRPr sz="1252"/>
            </a:lvl3pPr>
            <a:lvl4pPr>
              <a:defRPr sz="1156"/>
            </a:lvl4pPr>
            <a:lvl5pPr>
              <a:defRPr sz="1156"/>
            </a:lvl5pPr>
            <a:lvl6pPr>
              <a:defRPr sz="1156"/>
            </a:lvl6pPr>
            <a:lvl7pPr>
              <a:defRPr sz="1156"/>
            </a:lvl7pPr>
            <a:lvl8pPr>
              <a:defRPr sz="1156"/>
            </a:lvl8pPr>
            <a:lvl9pPr>
              <a:defRPr sz="115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675617" y="1676549"/>
            <a:ext cx="5808648" cy="698703"/>
          </a:xfrm>
        </p:spPr>
        <p:txBody>
          <a:bodyPr anchor="b"/>
          <a:lstStyle>
            <a:lvl1pPr marL="0" indent="0">
              <a:buNone/>
              <a:defRPr sz="1734" b="1"/>
            </a:lvl1pPr>
            <a:lvl2pPr marL="339236" indent="0">
              <a:buNone/>
              <a:defRPr sz="1541" b="1"/>
            </a:lvl2pPr>
            <a:lvl3pPr marL="678470" indent="0">
              <a:buNone/>
              <a:defRPr sz="1252" b="1"/>
            </a:lvl3pPr>
            <a:lvl4pPr marL="1017705" indent="0">
              <a:buNone/>
              <a:defRPr sz="1156" b="1"/>
            </a:lvl4pPr>
            <a:lvl5pPr marL="1356941" indent="0">
              <a:buNone/>
              <a:defRPr sz="1156" b="1"/>
            </a:lvl5pPr>
            <a:lvl6pPr marL="1696177" indent="0">
              <a:buNone/>
              <a:defRPr sz="1156" b="1"/>
            </a:lvl6pPr>
            <a:lvl7pPr marL="2035410" indent="0">
              <a:buNone/>
              <a:defRPr sz="1156" b="1"/>
            </a:lvl7pPr>
            <a:lvl8pPr marL="2374645" indent="0">
              <a:buNone/>
              <a:defRPr sz="1156" b="1"/>
            </a:lvl8pPr>
            <a:lvl9pPr marL="2713880" indent="0">
              <a:buNone/>
              <a:defRPr sz="1156" b="1"/>
            </a:lvl9pPr>
          </a:lstStyle>
          <a:p>
            <a:pPr lvl="0"/>
            <a:r>
              <a:rPr lang="en-US"/>
              <a:t>Click to edit Master text styles</a:t>
            </a:r>
          </a:p>
        </p:txBody>
      </p:sp>
      <p:sp>
        <p:nvSpPr>
          <p:cNvPr id="6" name="Content Placeholder 5"/>
          <p:cNvSpPr>
            <a:spLocks noGrp="1"/>
          </p:cNvSpPr>
          <p:nvPr>
            <p:ph sz="quarter" idx="4"/>
          </p:nvPr>
        </p:nvSpPr>
        <p:spPr>
          <a:xfrm>
            <a:off x="6675617" y="2375248"/>
            <a:ext cx="5808648" cy="4315319"/>
          </a:xfrm>
        </p:spPr>
        <p:txBody>
          <a:bodyPr/>
          <a:lstStyle>
            <a:lvl1pPr>
              <a:defRPr sz="1734"/>
            </a:lvl1pPr>
            <a:lvl2pPr>
              <a:defRPr sz="1541"/>
            </a:lvl2pPr>
            <a:lvl3pPr>
              <a:defRPr sz="1252"/>
            </a:lvl3pPr>
            <a:lvl4pPr>
              <a:defRPr sz="1156"/>
            </a:lvl4pPr>
            <a:lvl5pPr>
              <a:defRPr sz="1156"/>
            </a:lvl5pPr>
            <a:lvl6pPr>
              <a:defRPr sz="1156"/>
            </a:lvl6pPr>
            <a:lvl7pPr>
              <a:defRPr sz="1156"/>
            </a:lvl7pPr>
            <a:lvl8pPr>
              <a:defRPr sz="1156"/>
            </a:lvl8pPr>
            <a:lvl9pPr>
              <a:defRPr sz="115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B67FE75-BB56-483E-BACF-C640A596EED7}" type="datetime1">
              <a:rPr lang="en-US" smtClean="0"/>
              <a:t>9/18/2017</a:t>
            </a:fld>
            <a:endParaRPr lang="en-GB"/>
          </a:p>
        </p:txBody>
      </p:sp>
      <p:sp>
        <p:nvSpPr>
          <p:cNvPr id="8" name="Footer Placeholder 7"/>
          <p:cNvSpPr>
            <a:spLocks noGrp="1"/>
          </p:cNvSpPr>
          <p:nvPr>
            <p:ph type="ftr" sz="quarter" idx="11"/>
          </p:nvPr>
        </p:nvSpPr>
        <p:spPr/>
        <p:txBody>
          <a:bodyPr/>
          <a:lstStyle/>
          <a:p>
            <a:r>
              <a:rPr lang="en-GB"/>
              <a:t>copyright(c)Trustfund Pensions Plc</a:t>
            </a:r>
          </a:p>
        </p:txBody>
      </p:sp>
      <p:sp>
        <p:nvSpPr>
          <p:cNvPr id="9" name="Slide Number Placeholder 8"/>
          <p:cNvSpPr>
            <a:spLocks noGrp="1"/>
          </p:cNvSpPr>
          <p:nvPr>
            <p:ph type="sldNum" sz="quarter" idx="12"/>
          </p:nvPr>
        </p:nvSpPr>
        <p:spPr/>
        <p:txBody>
          <a:bodyPr/>
          <a:lstStyle/>
          <a:p>
            <a:fld id="{75EF7B98-7596-4098-980D-F3930E1B2355}" type="slidenum">
              <a:rPr lang="en-GB" smtClean="0"/>
              <a:pPr/>
              <a:t>‹#›</a:t>
            </a:fld>
            <a:endParaRPr lang="en-GB"/>
          </a:p>
        </p:txBody>
      </p:sp>
    </p:spTree>
    <p:extLst>
      <p:ext uri="{BB962C8B-B14F-4D97-AF65-F5344CB8AC3E}">
        <p14:creationId xmlns:p14="http://schemas.microsoft.com/office/powerpoint/2010/main" val="10708581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54E8832-67C3-4C3C-9CF9-E56F0B04F8AE}" type="datetime1">
              <a:rPr lang="en-US" smtClean="0"/>
              <a:t>9/18/2017</a:t>
            </a:fld>
            <a:endParaRPr lang="en-GB"/>
          </a:p>
        </p:txBody>
      </p:sp>
      <p:sp>
        <p:nvSpPr>
          <p:cNvPr id="4" name="Footer Placeholder 3"/>
          <p:cNvSpPr>
            <a:spLocks noGrp="1"/>
          </p:cNvSpPr>
          <p:nvPr>
            <p:ph type="ftr" sz="quarter" idx="11"/>
          </p:nvPr>
        </p:nvSpPr>
        <p:spPr/>
        <p:txBody>
          <a:bodyPr/>
          <a:lstStyle/>
          <a:p>
            <a:r>
              <a:rPr lang="en-GB"/>
              <a:t>copyright(c)Trustfund Pensions Plc</a:t>
            </a:r>
          </a:p>
        </p:txBody>
      </p:sp>
      <p:sp>
        <p:nvSpPr>
          <p:cNvPr id="5" name="Slide Number Placeholder 4"/>
          <p:cNvSpPr>
            <a:spLocks noGrp="1"/>
          </p:cNvSpPr>
          <p:nvPr>
            <p:ph type="sldNum" sz="quarter" idx="12"/>
          </p:nvPr>
        </p:nvSpPr>
        <p:spPr/>
        <p:txBody>
          <a:bodyPr/>
          <a:lstStyle/>
          <a:p>
            <a:fld id="{75EF7B98-7596-4098-980D-F3930E1B2355}" type="slidenum">
              <a:rPr lang="en-GB" smtClean="0"/>
              <a:pPr/>
              <a:t>‹#›</a:t>
            </a:fld>
            <a:endParaRPr lang="en-GB"/>
          </a:p>
        </p:txBody>
      </p:sp>
    </p:spTree>
    <p:extLst>
      <p:ext uri="{BB962C8B-B14F-4D97-AF65-F5344CB8AC3E}">
        <p14:creationId xmlns:p14="http://schemas.microsoft.com/office/powerpoint/2010/main" val="8947699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6BB9E8-EC58-4F95-8CE8-E21B6C222998}" type="datetime1">
              <a:rPr lang="en-US" smtClean="0"/>
              <a:t>9/18/2017</a:t>
            </a:fld>
            <a:endParaRPr lang="en-GB"/>
          </a:p>
        </p:txBody>
      </p:sp>
      <p:sp>
        <p:nvSpPr>
          <p:cNvPr id="3" name="Footer Placeholder 2"/>
          <p:cNvSpPr>
            <a:spLocks noGrp="1"/>
          </p:cNvSpPr>
          <p:nvPr>
            <p:ph type="ftr" sz="quarter" idx="11"/>
          </p:nvPr>
        </p:nvSpPr>
        <p:spPr/>
        <p:txBody>
          <a:bodyPr/>
          <a:lstStyle/>
          <a:p>
            <a:r>
              <a:rPr lang="en-GB"/>
              <a:t>copyright(c)Trustfund Pensions Plc</a:t>
            </a:r>
          </a:p>
        </p:txBody>
      </p:sp>
      <p:sp>
        <p:nvSpPr>
          <p:cNvPr id="4" name="Slide Number Placeholder 3"/>
          <p:cNvSpPr>
            <a:spLocks noGrp="1"/>
          </p:cNvSpPr>
          <p:nvPr>
            <p:ph type="sldNum" sz="quarter" idx="12"/>
          </p:nvPr>
        </p:nvSpPr>
        <p:spPr/>
        <p:txBody>
          <a:bodyPr/>
          <a:lstStyle/>
          <a:p>
            <a:fld id="{75EF7B98-7596-4098-980D-F3930E1B2355}" type="slidenum">
              <a:rPr lang="en-GB" smtClean="0"/>
              <a:pPr/>
              <a:t>‹#›</a:t>
            </a:fld>
            <a:endParaRPr lang="en-GB"/>
          </a:p>
        </p:txBody>
      </p:sp>
    </p:spTree>
    <p:extLst>
      <p:ext uri="{BB962C8B-B14F-4D97-AF65-F5344CB8AC3E}">
        <p14:creationId xmlns:p14="http://schemas.microsoft.com/office/powerpoint/2010/main" val="3682879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1B59B8-85F3-4A0C-ACC5-EA64B1879B02}" type="datetime1">
              <a:rPr lang="en-US" smtClean="0"/>
              <a:t>9/18/2017</a:t>
            </a:fld>
            <a:endParaRPr lang="en-GB"/>
          </a:p>
        </p:txBody>
      </p:sp>
      <p:sp>
        <p:nvSpPr>
          <p:cNvPr id="5" name="Footer Placeholder 4"/>
          <p:cNvSpPr>
            <a:spLocks noGrp="1"/>
          </p:cNvSpPr>
          <p:nvPr>
            <p:ph type="ftr" sz="quarter" idx="11"/>
          </p:nvPr>
        </p:nvSpPr>
        <p:spPr/>
        <p:txBody>
          <a:bodyPr/>
          <a:lstStyle/>
          <a:p>
            <a:r>
              <a:rPr lang="en-GB"/>
              <a:t>copyright(c)Trustfund Pensions Plc</a:t>
            </a:r>
          </a:p>
        </p:txBody>
      </p:sp>
      <p:sp>
        <p:nvSpPr>
          <p:cNvPr id="6" name="Slide Number Placeholder 5"/>
          <p:cNvSpPr>
            <a:spLocks noGrp="1"/>
          </p:cNvSpPr>
          <p:nvPr>
            <p:ph type="sldNum" sz="quarter" idx="12"/>
          </p:nvPr>
        </p:nvSpPr>
        <p:spPr/>
        <p:txBody>
          <a:bodyPr/>
          <a:lstStyle/>
          <a:p>
            <a:fld id="{120F826B-B52E-4887-9F3F-762C80D1A669}" type="slidenum">
              <a:rPr lang="en-GB" smtClean="0"/>
              <a:pPr/>
              <a:t>‹#›</a:t>
            </a:fld>
            <a:endParaRPr lang="en-GB"/>
          </a:p>
        </p:txBody>
      </p:sp>
    </p:spTree>
  </p:cSld>
  <p:clrMapOvr>
    <a:masterClrMapping/>
  </p:clrMapOvr>
  <p:transition>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7069" y="298211"/>
            <a:ext cx="4323403" cy="1269109"/>
          </a:xfrm>
        </p:spPr>
        <p:txBody>
          <a:bodyPr anchor="b"/>
          <a:lstStyle>
            <a:lvl1pPr algn="l">
              <a:defRPr sz="1541" b="1"/>
            </a:lvl1pPr>
          </a:lstStyle>
          <a:p>
            <a:r>
              <a:rPr lang="en-US"/>
              <a:t>Click to edit Master title style</a:t>
            </a:r>
            <a:endParaRPr lang="en-GB"/>
          </a:p>
        </p:txBody>
      </p:sp>
      <p:sp>
        <p:nvSpPr>
          <p:cNvPr id="3" name="Content Placeholder 2"/>
          <p:cNvSpPr>
            <a:spLocks noGrp="1"/>
          </p:cNvSpPr>
          <p:nvPr>
            <p:ph idx="1"/>
          </p:nvPr>
        </p:nvSpPr>
        <p:spPr>
          <a:xfrm>
            <a:off x="5137903" y="298209"/>
            <a:ext cx="7346365" cy="6392358"/>
          </a:xfrm>
        </p:spPr>
        <p:txBody>
          <a:bodyPr/>
          <a:lstStyle>
            <a:lvl1pPr>
              <a:defRPr sz="2408"/>
            </a:lvl1pPr>
            <a:lvl2pPr>
              <a:defRPr sz="2023"/>
            </a:lvl2pPr>
            <a:lvl3pPr>
              <a:defRPr sz="1734"/>
            </a:lvl3pPr>
            <a:lvl4pPr>
              <a:defRPr sz="1541"/>
            </a:lvl4pPr>
            <a:lvl5pPr>
              <a:defRPr sz="1541"/>
            </a:lvl5pPr>
            <a:lvl6pPr>
              <a:defRPr sz="1541"/>
            </a:lvl6pPr>
            <a:lvl7pPr>
              <a:defRPr sz="1541"/>
            </a:lvl7pPr>
            <a:lvl8pPr>
              <a:defRPr sz="1541"/>
            </a:lvl8pPr>
            <a:lvl9pPr>
              <a:defRPr sz="154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57069" y="1567322"/>
            <a:ext cx="4323403" cy="5123249"/>
          </a:xfrm>
        </p:spPr>
        <p:txBody>
          <a:bodyPr/>
          <a:lstStyle>
            <a:lvl1pPr marL="0" indent="0">
              <a:buNone/>
              <a:defRPr sz="1060"/>
            </a:lvl1pPr>
            <a:lvl2pPr marL="339236" indent="0">
              <a:buNone/>
              <a:defRPr sz="867"/>
            </a:lvl2pPr>
            <a:lvl3pPr marL="678470" indent="0">
              <a:buNone/>
              <a:defRPr sz="771"/>
            </a:lvl3pPr>
            <a:lvl4pPr marL="1017705" indent="0">
              <a:buNone/>
              <a:defRPr sz="674"/>
            </a:lvl4pPr>
            <a:lvl5pPr marL="1356941" indent="0">
              <a:buNone/>
              <a:defRPr sz="674"/>
            </a:lvl5pPr>
            <a:lvl6pPr marL="1696177" indent="0">
              <a:buNone/>
              <a:defRPr sz="674"/>
            </a:lvl6pPr>
            <a:lvl7pPr marL="2035410" indent="0">
              <a:buNone/>
              <a:defRPr sz="674"/>
            </a:lvl7pPr>
            <a:lvl8pPr marL="2374645" indent="0">
              <a:buNone/>
              <a:defRPr sz="674"/>
            </a:lvl8pPr>
            <a:lvl9pPr marL="2713880" indent="0">
              <a:buNone/>
              <a:defRPr sz="674"/>
            </a:lvl9pPr>
          </a:lstStyle>
          <a:p>
            <a:pPr lvl="0"/>
            <a:r>
              <a:rPr lang="en-US"/>
              <a:t>Click to edit Master text styles</a:t>
            </a:r>
          </a:p>
        </p:txBody>
      </p:sp>
      <p:sp>
        <p:nvSpPr>
          <p:cNvPr id="5" name="Date Placeholder 4"/>
          <p:cNvSpPr>
            <a:spLocks noGrp="1"/>
          </p:cNvSpPr>
          <p:nvPr>
            <p:ph type="dt" sz="half" idx="10"/>
          </p:nvPr>
        </p:nvSpPr>
        <p:spPr/>
        <p:txBody>
          <a:bodyPr/>
          <a:lstStyle/>
          <a:p>
            <a:fld id="{72E75319-88DC-4B14-A863-97C7CA00CAB7}" type="datetime1">
              <a:rPr lang="en-US" smtClean="0"/>
              <a:t>9/18/2017</a:t>
            </a:fld>
            <a:endParaRPr lang="en-GB"/>
          </a:p>
        </p:txBody>
      </p:sp>
      <p:sp>
        <p:nvSpPr>
          <p:cNvPr id="6" name="Footer Placeholder 5"/>
          <p:cNvSpPr>
            <a:spLocks noGrp="1"/>
          </p:cNvSpPr>
          <p:nvPr>
            <p:ph type="ftr" sz="quarter" idx="11"/>
          </p:nvPr>
        </p:nvSpPr>
        <p:spPr/>
        <p:txBody>
          <a:bodyPr/>
          <a:lstStyle/>
          <a:p>
            <a:r>
              <a:rPr lang="en-GB"/>
              <a:t>copyright(c)Trustfund Pensions Plc</a:t>
            </a:r>
          </a:p>
        </p:txBody>
      </p:sp>
      <p:sp>
        <p:nvSpPr>
          <p:cNvPr id="7" name="Slide Number Placeholder 6"/>
          <p:cNvSpPr>
            <a:spLocks noGrp="1"/>
          </p:cNvSpPr>
          <p:nvPr>
            <p:ph type="sldNum" sz="quarter" idx="12"/>
          </p:nvPr>
        </p:nvSpPr>
        <p:spPr/>
        <p:txBody>
          <a:bodyPr/>
          <a:lstStyle/>
          <a:p>
            <a:fld id="{75EF7B98-7596-4098-980D-F3930E1B2355}" type="slidenum">
              <a:rPr lang="en-GB" smtClean="0"/>
              <a:pPr/>
              <a:t>‹#›</a:t>
            </a:fld>
            <a:endParaRPr lang="en-GB"/>
          </a:p>
        </p:txBody>
      </p:sp>
    </p:spTree>
    <p:extLst>
      <p:ext uri="{BB962C8B-B14F-4D97-AF65-F5344CB8AC3E}">
        <p14:creationId xmlns:p14="http://schemas.microsoft.com/office/powerpoint/2010/main" val="9679571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75796" y="5242877"/>
            <a:ext cx="7884795" cy="618952"/>
          </a:xfrm>
        </p:spPr>
        <p:txBody>
          <a:bodyPr anchor="b"/>
          <a:lstStyle>
            <a:lvl1pPr algn="l">
              <a:defRPr sz="1541" b="1"/>
            </a:lvl1pPr>
          </a:lstStyle>
          <a:p>
            <a:r>
              <a:rPr lang="en-US"/>
              <a:t>Click to edit Master title style</a:t>
            </a:r>
            <a:endParaRPr lang="en-GB"/>
          </a:p>
        </p:txBody>
      </p:sp>
      <p:sp>
        <p:nvSpPr>
          <p:cNvPr id="3" name="Picture Placeholder 2"/>
          <p:cNvSpPr>
            <a:spLocks noGrp="1"/>
          </p:cNvSpPr>
          <p:nvPr>
            <p:ph type="pic" idx="1"/>
          </p:nvPr>
        </p:nvSpPr>
        <p:spPr>
          <a:xfrm>
            <a:off x="2575796" y="669235"/>
            <a:ext cx="7884795" cy="4493895"/>
          </a:xfrm>
        </p:spPr>
        <p:txBody>
          <a:bodyPr/>
          <a:lstStyle>
            <a:lvl1pPr marL="0" indent="0">
              <a:buNone/>
              <a:defRPr sz="2408"/>
            </a:lvl1pPr>
            <a:lvl2pPr marL="339236" indent="0">
              <a:buNone/>
              <a:defRPr sz="2023"/>
            </a:lvl2pPr>
            <a:lvl3pPr marL="678470" indent="0">
              <a:buNone/>
              <a:defRPr sz="1734"/>
            </a:lvl3pPr>
            <a:lvl4pPr marL="1017705" indent="0">
              <a:buNone/>
              <a:defRPr sz="1541"/>
            </a:lvl4pPr>
            <a:lvl5pPr marL="1356941" indent="0">
              <a:buNone/>
              <a:defRPr sz="1541"/>
            </a:lvl5pPr>
            <a:lvl6pPr marL="1696177" indent="0">
              <a:buNone/>
              <a:defRPr sz="1541"/>
            </a:lvl6pPr>
            <a:lvl7pPr marL="2035410" indent="0">
              <a:buNone/>
              <a:defRPr sz="1541"/>
            </a:lvl7pPr>
            <a:lvl8pPr marL="2374645" indent="0">
              <a:buNone/>
              <a:defRPr sz="1541"/>
            </a:lvl8pPr>
            <a:lvl9pPr marL="2713880" indent="0">
              <a:buNone/>
              <a:defRPr sz="1541"/>
            </a:lvl9pPr>
          </a:lstStyle>
          <a:p>
            <a:endParaRPr lang="en-GB"/>
          </a:p>
        </p:txBody>
      </p:sp>
      <p:sp>
        <p:nvSpPr>
          <p:cNvPr id="4" name="Text Placeholder 3"/>
          <p:cNvSpPr>
            <a:spLocks noGrp="1"/>
          </p:cNvSpPr>
          <p:nvPr>
            <p:ph type="body" sz="half" idx="2"/>
          </p:nvPr>
        </p:nvSpPr>
        <p:spPr>
          <a:xfrm>
            <a:off x="2575796" y="5861834"/>
            <a:ext cx="7884795" cy="879014"/>
          </a:xfrm>
        </p:spPr>
        <p:txBody>
          <a:bodyPr/>
          <a:lstStyle>
            <a:lvl1pPr marL="0" indent="0">
              <a:buNone/>
              <a:defRPr sz="1060"/>
            </a:lvl1pPr>
            <a:lvl2pPr marL="339236" indent="0">
              <a:buNone/>
              <a:defRPr sz="867"/>
            </a:lvl2pPr>
            <a:lvl3pPr marL="678470" indent="0">
              <a:buNone/>
              <a:defRPr sz="771"/>
            </a:lvl3pPr>
            <a:lvl4pPr marL="1017705" indent="0">
              <a:buNone/>
              <a:defRPr sz="674"/>
            </a:lvl4pPr>
            <a:lvl5pPr marL="1356941" indent="0">
              <a:buNone/>
              <a:defRPr sz="674"/>
            </a:lvl5pPr>
            <a:lvl6pPr marL="1696177" indent="0">
              <a:buNone/>
              <a:defRPr sz="674"/>
            </a:lvl6pPr>
            <a:lvl7pPr marL="2035410" indent="0">
              <a:buNone/>
              <a:defRPr sz="674"/>
            </a:lvl7pPr>
            <a:lvl8pPr marL="2374645" indent="0">
              <a:buNone/>
              <a:defRPr sz="674"/>
            </a:lvl8pPr>
            <a:lvl9pPr marL="2713880" indent="0">
              <a:buNone/>
              <a:defRPr sz="674"/>
            </a:lvl9pPr>
          </a:lstStyle>
          <a:p>
            <a:pPr lvl="0"/>
            <a:r>
              <a:rPr lang="en-US"/>
              <a:t>Click to edit Master text styles</a:t>
            </a:r>
          </a:p>
        </p:txBody>
      </p:sp>
      <p:sp>
        <p:nvSpPr>
          <p:cNvPr id="5" name="Date Placeholder 4"/>
          <p:cNvSpPr>
            <a:spLocks noGrp="1"/>
          </p:cNvSpPr>
          <p:nvPr>
            <p:ph type="dt" sz="half" idx="10"/>
          </p:nvPr>
        </p:nvSpPr>
        <p:spPr/>
        <p:txBody>
          <a:bodyPr/>
          <a:lstStyle/>
          <a:p>
            <a:fld id="{0B54270E-6E72-49BB-90AD-268FDC02B9C9}" type="datetime1">
              <a:rPr lang="en-US" smtClean="0"/>
              <a:t>9/18/2017</a:t>
            </a:fld>
            <a:endParaRPr lang="en-GB"/>
          </a:p>
        </p:txBody>
      </p:sp>
      <p:sp>
        <p:nvSpPr>
          <p:cNvPr id="6" name="Footer Placeholder 5"/>
          <p:cNvSpPr>
            <a:spLocks noGrp="1"/>
          </p:cNvSpPr>
          <p:nvPr>
            <p:ph type="ftr" sz="quarter" idx="11"/>
          </p:nvPr>
        </p:nvSpPr>
        <p:spPr/>
        <p:txBody>
          <a:bodyPr/>
          <a:lstStyle/>
          <a:p>
            <a:r>
              <a:rPr lang="en-GB"/>
              <a:t>copyright(c)Trustfund Pensions Plc</a:t>
            </a:r>
          </a:p>
        </p:txBody>
      </p:sp>
      <p:sp>
        <p:nvSpPr>
          <p:cNvPr id="7" name="Slide Number Placeholder 6"/>
          <p:cNvSpPr>
            <a:spLocks noGrp="1"/>
          </p:cNvSpPr>
          <p:nvPr>
            <p:ph type="sldNum" sz="quarter" idx="12"/>
          </p:nvPr>
        </p:nvSpPr>
        <p:spPr/>
        <p:txBody>
          <a:bodyPr/>
          <a:lstStyle/>
          <a:p>
            <a:fld id="{75EF7B98-7596-4098-980D-F3930E1B2355}" type="slidenum">
              <a:rPr lang="en-GB" smtClean="0"/>
              <a:pPr/>
              <a:t>‹#›</a:t>
            </a:fld>
            <a:endParaRPr lang="en-GB"/>
          </a:p>
        </p:txBody>
      </p:sp>
    </p:spTree>
    <p:extLst>
      <p:ext uri="{BB962C8B-B14F-4D97-AF65-F5344CB8AC3E}">
        <p14:creationId xmlns:p14="http://schemas.microsoft.com/office/powerpoint/2010/main" val="23818182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2CBE89D-34C2-43D4-BC20-A7C8F7FB6AB0}" type="datetime1">
              <a:rPr lang="en-US" smtClean="0"/>
              <a:t>9/18/2017</a:t>
            </a:fld>
            <a:endParaRPr lang="en-GB"/>
          </a:p>
        </p:txBody>
      </p:sp>
      <p:sp>
        <p:nvSpPr>
          <p:cNvPr id="5" name="Footer Placeholder 4"/>
          <p:cNvSpPr>
            <a:spLocks noGrp="1"/>
          </p:cNvSpPr>
          <p:nvPr>
            <p:ph type="ftr" sz="quarter" idx="11"/>
          </p:nvPr>
        </p:nvSpPr>
        <p:spPr/>
        <p:txBody>
          <a:bodyPr/>
          <a:lstStyle/>
          <a:p>
            <a:r>
              <a:rPr lang="en-GB"/>
              <a:t>copyright(c)Trustfund Pensions Plc</a:t>
            </a:r>
          </a:p>
        </p:txBody>
      </p:sp>
      <p:sp>
        <p:nvSpPr>
          <p:cNvPr id="6" name="Slide Number Placeholder 5"/>
          <p:cNvSpPr>
            <a:spLocks noGrp="1"/>
          </p:cNvSpPr>
          <p:nvPr>
            <p:ph type="sldNum" sz="quarter" idx="12"/>
          </p:nvPr>
        </p:nvSpPr>
        <p:spPr/>
        <p:txBody>
          <a:bodyPr/>
          <a:lstStyle/>
          <a:p>
            <a:fld id="{75EF7B98-7596-4098-980D-F3930E1B2355}" type="slidenum">
              <a:rPr lang="en-GB" smtClean="0"/>
              <a:pPr/>
              <a:t>‹#›</a:t>
            </a:fld>
            <a:endParaRPr lang="en-GB"/>
          </a:p>
        </p:txBody>
      </p:sp>
    </p:spTree>
    <p:extLst>
      <p:ext uri="{BB962C8B-B14F-4D97-AF65-F5344CB8AC3E}">
        <p14:creationId xmlns:p14="http://schemas.microsoft.com/office/powerpoint/2010/main" val="37938933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27470" y="299944"/>
            <a:ext cx="2956799" cy="639062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57074" y="299944"/>
            <a:ext cx="8651373" cy="63906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8D3C702-C74A-4A89-8C55-87726308E186}" type="datetime1">
              <a:rPr lang="en-US" smtClean="0"/>
              <a:t>9/18/2017</a:t>
            </a:fld>
            <a:endParaRPr lang="en-GB"/>
          </a:p>
        </p:txBody>
      </p:sp>
      <p:sp>
        <p:nvSpPr>
          <p:cNvPr id="5" name="Footer Placeholder 4"/>
          <p:cNvSpPr>
            <a:spLocks noGrp="1"/>
          </p:cNvSpPr>
          <p:nvPr>
            <p:ph type="ftr" sz="quarter" idx="11"/>
          </p:nvPr>
        </p:nvSpPr>
        <p:spPr/>
        <p:txBody>
          <a:bodyPr/>
          <a:lstStyle/>
          <a:p>
            <a:r>
              <a:rPr lang="en-GB"/>
              <a:t>copyright(c)Trustfund Pensions Plc</a:t>
            </a:r>
          </a:p>
        </p:txBody>
      </p:sp>
      <p:sp>
        <p:nvSpPr>
          <p:cNvPr id="6" name="Slide Number Placeholder 5"/>
          <p:cNvSpPr>
            <a:spLocks noGrp="1"/>
          </p:cNvSpPr>
          <p:nvPr>
            <p:ph type="sldNum" sz="quarter" idx="12"/>
          </p:nvPr>
        </p:nvSpPr>
        <p:spPr/>
        <p:txBody>
          <a:bodyPr/>
          <a:lstStyle/>
          <a:p>
            <a:fld id="{75EF7B98-7596-4098-980D-F3930E1B2355}" type="slidenum">
              <a:rPr lang="en-GB" smtClean="0"/>
              <a:pPr/>
              <a:t>‹#›</a:t>
            </a:fld>
            <a:endParaRPr lang="en-GB"/>
          </a:p>
        </p:txBody>
      </p:sp>
    </p:spTree>
    <p:extLst>
      <p:ext uri="{BB962C8B-B14F-4D97-AF65-F5344CB8AC3E}">
        <p14:creationId xmlns:p14="http://schemas.microsoft.com/office/powerpoint/2010/main" val="2026077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8076" y="4812913"/>
            <a:ext cx="11170128" cy="1487562"/>
          </a:xfrm>
        </p:spPr>
        <p:txBody>
          <a:bodyPr anchor="t"/>
          <a:lstStyle>
            <a:lvl1pPr algn="l">
              <a:defRPr sz="4100" b="1" cap="all"/>
            </a:lvl1pPr>
          </a:lstStyle>
          <a:p>
            <a:r>
              <a:rPr lang="en-US"/>
              <a:t>Click to edit Master title style</a:t>
            </a:r>
            <a:endParaRPr lang="en-GB"/>
          </a:p>
        </p:txBody>
      </p:sp>
      <p:sp>
        <p:nvSpPr>
          <p:cNvPr id="3" name="Text Placeholder 2"/>
          <p:cNvSpPr>
            <a:spLocks noGrp="1"/>
          </p:cNvSpPr>
          <p:nvPr>
            <p:ph type="body" idx="1"/>
          </p:nvPr>
        </p:nvSpPr>
        <p:spPr>
          <a:xfrm>
            <a:off x="1038076" y="3174515"/>
            <a:ext cx="11170128" cy="1638399"/>
          </a:xfrm>
        </p:spPr>
        <p:txBody>
          <a:bodyPr anchor="b"/>
          <a:lstStyle>
            <a:lvl1pPr marL="0" indent="0">
              <a:buNone/>
              <a:defRPr sz="2100">
                <a:solidFill>
                  <a:schemeClr val="tx1">
                    <a:tint val="75000"/>
                  </a:schemeClr>
                </a:solidFill>
              </a:defRPr>
            </a:lvl1pPr>
            <a:lvl2pPr marL="469959" indent="0">
              <a:buNone/>
              <a:defRPr sz="1900">
                <a:solidFill>
                  <a:schemeClr val="tx1">
                    <a:tint val="75000"/>
                  </a:schemeClr>
                </a:solidFill>
              </a:defRPr>
            </a:lvl2pPr>
            <a:lvl3pPr marL="939916" indent="0">
              <a:buNone/>
              <a:defRPr sz="1500">
                <a:solidFill>
                  <a:schemeClr val="tx1">
                    <a:tint val="75000"/>
                  </a:schemeClr>
                </a:solidFill>
              </a:defRPr>
            </a:lvl3pPr>
            <a:lvl4pPr marL="1409872" indent="0">
              <a:buNone/>
              <a:defRPr sz="1400">
                <a:solidFill>
                  <a:schemeClr val="tx1">
                    <a:tint val="75000"/>
                  </a:schemeClr>
                </a:solidFill>
              </a:defRPr>
            </a:lvl4pPr>
            <a:lvl5pPr marL="1879828" indent="0">
              <a:buNone/>
              <a:defRPr sz="1400">
                <a:solidFill>
                  <a:schemeClr val="tx1">
                    <a:tint val="75000"/>
                  </a:schemeClr>
                </a:solidFill>
              </a:defRPr>
            </a:lvl5pPr>
            <a:lvl6pPr marL="2349786" indent="0">
              <a:buNone/>
              <a:defRPr sz="1400">
                <a:solidFill>
                  <a:schemeClr val="tx1">
                    <a:tint val="75000"/>
                  </a:schemeClr>
                </a:solidFill>
              </a:defRPr>
            </a:lvl6pPr>
            <a:lvl7pPr marL="2819745" indent="0">
              <a:buNone/>
              <a:defRPr sz="1400">
                <a:solidFill>
                  <a:schemeClr val="tx1">
                    <a:tint val="75000"/>
                  </a:schemeClr>
                </a:solidFill>
              </a:defRPr>
            </a:lvl7pPr>
            <a:lvl8pPr marL="3289701" indent="0">
              <a:buNone/>
              <a:defRPr sz="1400">
                <a:solidFill>
                  <a:schemeClr val="tx1">
                    <a:tint val="75000"/>
                  </a:schemeClr>
                </a:solidFill>
              </a:defRPr>
            </a:lvl8pPr>
            <a:lvl9pPr marL="375965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ED6C2C-0F30-48B3-9FCF-433B6771DA31}" type="datetime1">
              <a:rPr lang="en-US" smtClean="0"/>
              <a:t>9/18/2017</a:t>
            </a:fld>
            <a:endParaRPr lang="en-GB"/>
          </a:p>
        </p:txBody>
      </p:sp>
      <p:sp>
        <p:nvSpPr>
          <p:cNvPr id="5" name="Footer Placeholder 4"/>
          <p:cNvSpPr>
            <a:spLocks noGrp="1"/>
          </p:cNvSpPr>
          <p:nvPr>
            <p:ph type="ftr" sz="quarter" idx="11"/>
          </p:nvPr>
        </p:nvSpPr>
        <p:spPr/>
        <p:txBody>
          <a:bodyPr/>
          <a:lstStyle/>
          <a:p>
            <a:r>
              <a:rPr lang="en-GB"/>
              <a:t>copyright(c)Trustfund Pensions Plc</a:t>
            </a:r>
          </a:p>
        </p:txBody>
      </p:sp>
      <p:sp>
        <p:nvSpPr>
          <p:cNvPr id="6" name="Slide Number Placeholder 5"/>
          <p:cNvSpPr>
            <a:spLocks noGrp="1"/>
          </p:cNvSpPr>
          <p:nvPr>
            <p:ph type="sldNum" sz="quarter" idx="12"/>
          </p:nvPr>
        </p:nvSpPr>
        <p:spPr/>
        <p:txBody>
          <a:bodyPr/>
          <a:lstStyle/>
          <a:p>
            <a:fld id="{120F826B-B52E-4887-9F3F-762C80D1A669}" type="slidenum">
              <a:rPr lang="en-GB" smtClean="0"/>
              <a:pPr/>
              <a:t>‹#›</a:t>
            </a:fld>
            <a:endParaRPr lang="en-GB"/>
          </a:p>
        </p:txBody>
      </p:sp>
    </p:spTree>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41868" y="1747632"/>
            <a:ext cx="7455877" cy="4942938"/>
          </a:xfrm>
        </p:spPr>
        <p:txBody>
          <a:bodyPr/>
          <a:lstStyle>
            <a:lvl1pPr>
              <a:defRPr sz="28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8516769" y="1747632"/>
            <a:ext cx="7458158" cy="4942938"/>
          </a:xfrm>
        </p:spPr>
        <p:txBody>
          <a:bodyPr/>
          <a:lstStyle>
            <a:lvl1pPr>
              <a:defRPr sz="28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1A75EF8-DDEF-4B4D-AD1E-33182B4E3428}" type="datetime1">
              <a:rPr lang="en-US" smtClean="0"/>
              <a:t>9/18/2017</a:t>
            </a:fld>
            <a:endParaRPr lang="en-GB"/>
          </a:p>
        </p:txBody>
      </p:sp>
      <p:sp>
        <p:nvSpPr>
          <p:cNvPr id="6" name="Footer Placeholder 5"/>
          <p:cNvSpPr>
            <a:spLocks noGrp="1"/>
          </p:cNvSpPr>
          <p:nvPr>
            <p:ph type="ftr" sz="quarter" idx="11"/>
          </p:nvPr>
        </p:nvSpPr>
        <p:spPr/>
        <p:txBody>
          <a:bodyPr/>
          <a:lstStyle/>
          <a:p>
            <a:r>
              <a:rPr lang="en-GB"/>
              <a:t>copyright(c)Trustfund Pensions Plc</a:t>
            </a:r>
          </a:p>
        </p:txBody>
      </p:sp>
      <p:sp>
        <p:nvSpPr>
          <p:cNvPr id="7" name="Slide Number Placeholder 6"/>
          <p:cNvSpPr>
            <a:spLocks noGrp="1"/>
          </p:cNvSpPr>
          <p:nvPr>
            <p:ph type="sldNum" sz="quarter" idx="12"/>
          </p:nvPr>
        </p:nvSpPr>
        <p:spPr/>
        <p:txBody>
          <a:bodyPr/>
          <a:lstStyle/>
          <a:p>
            <a:fld id="{120F826B-B52E-4887-9F3F-762C80D1A669}" type="slidenum">
              <a:rPr lang="en-GB" smtClean="0"/>
              <a:pPr/>
              <a:t>‹#›</a:t>
            </a:fld>
            <a:endParaRPr lang="en-GB"/>
          </a:p>
        </p:txBody>
      </p:sp>
    </p:spTree>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7069" y="299941"/>
            <a:ext cx="11827193" cy="1248304"/>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57068" y="1676548"/>
            <a:ext cx="5806367" cy="698703"/>
          </a:xfrm>
        </p:spPr>
        <p:txBody>
          <a:bodyPr anchor="b"/>
          <a:lstStyle>
            <a:lvl1pPr marL="0" indent="0">
              <a:buNone/>
              <a:defRPr sz="2400" b="1"/>
            </a:lvl1pPr>
            <a:lvl2pPr marL="469959" indent="0">
              <a:buNone/>
              <a:defRPr sz="2100" b="1"/>
            </a:lvl2pPr>
            <a:lvl3pPr marL="939916" indent="0">
              <a:buNone/>
              <a:defRPr sz="1900" b="1"/>
            </a:lvl3pPr>
            <a:lvl4pPr marL="1409872" indent="0">
              <a:buNone/>
              <a:defRPr sz="1500" b="1"/>
            </a:lvl4pPr>
            <a:lvl5pPr marL="1879828" indent="0">
              <a:buNone/>
              <a:defRPr sz="1500" b="1"/>
            </a:lvl5pPr>
            <a:lvl6pPr marL="2349786" indent="0">
              <a:buNone/>
              <a:defRPr sz="1500" b="1"/>
            </a:lvl6pPr>
            <a:lvl7pPr marL="2819745" indent="0">
              <a:buNone/>
              <a:defRPr sz="1500" b="1"/>
            </a:lvl7pPr>
            <a:lvl8pPr marL="3289701" indent="0">
              <a:buNone/>
              <a:defRPr sz="1500" b="1"/>
            </a:lvl8pPr>
            <a:lvl9pPr marL="3759658" indent="0">
              <a:buNone/>
              <a:defRPr sz="1500" b="1"/>
            </a:lvl9pPr>
          </a:lstStyle>
          <a:p>
            <a:pPr lvl="0"/>
            <a:r>
              <a:rPr lang="en-US"/>
              <a:t>Click to edit Master text styles</a:t>
            </a:r>
          </a:p>
        </p:txBody>
      </p:sp>
      <p:sp>
        <p:nvSpPr>
          <p:cNvPr id="4" name="Content Placeholder 3"/>
          <p:cNvSpPr>
            <a:spLocks noGrp="1"/>
          </p:cNvSpPr>
          <p:nvPr>
            <p:ph sz="half" idx="2"/>
          </p:nvPr>
        </p:nvSpPr>
        <p:spPr>
          <a:xfrm>
            <a:off x="657068" y="2375246"/>
            <a:ext cx="5806367" cy="4315319"/>
          </a:xfrm>
        </p:spPr>
        <p:txBody>
          <a:bodyPr/>
          <a:lstStyle>
            <a:lvl1pPr>
              <a:defRPr sz="2400"/>
            </a:lvl1pPr>
            <a:lvl2pPr>
              <a:defRPr sz="2100"/>
            </a:lvl2pPr>
            <a:lvl3pPr>
              <a:defRPr sz="19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675613" y="1676548"/>
            <a:ext cx="5808647" cy="698703"/>
          </a:xfrm>
        </p:spPr>
        <p:txBody>
          <a:bodyPr anchor="b"/>
          <a:lstStyle>
            <a:lvl1pPr marL="0" indent="0">
              <a:buNone/>
              <a:defRPr sz="2400" b="1"/>
            </a:lvl1pPr>
            <a:lvl2pPr marL="469959" indent="0">
              <a:buNone/>
              <a:defRPr sz="2100" b="1"/>
            </a:lvl2pPr>
            <a:lvl3pPr marL="939916" indent="0">
              <a:buNone/>
              <a:defRPr sz="1900" b="1"/>
            </a:lvl3pPr>
            <a:lvl4pPr marL="1409872" indent="0">
              <a:buNone/>
              <a:defRPr sz="1500" b="1"/>
            </a:lvl4pPr>
            <a:lvl5pPr marL="1879828" indent="0">
              <a:buNone/>
              <a:defRPr sz="1500" b="1"/>
            </a:lvl5pPr>
            <a:lvl6pPr marL="2349786" indent="0">
              <a:buNone/>
              <a:defRPr sz="1500" b="1"/>
            </a:lvl6pPr>
            <a:lvl7pPr marL="2819745" indent="0">
              <a:buNone/>
              <a:defRPr sz="1500" b="1"/>
            </a:lvl7pPr>
            <a:lvl8pPr marL="3289701" indent="0">
              <a:buNone/>
              <a:defRPr sz="1500" b="1"/>
            </a:lvl8pPr>
            <a:lvl9pPr marL="3759658" indent="0">
              <a:buNone/>
              <a:defRPr sz="1500" b="1"/>
            </a:lvl9pPr>
          </a:lstStyle>
          <a:p>
            <a:pPr lvl="0"/>
            <a:r>
              <a:rPr lang="en-US"/>
              <a:t>Click to edit Master text styles</a:t>
            </a:r>
          </a:p>
        </p:txBody>
      </p:sp>
      <p:sp>
        <p:nvSpPr>
          <p:cNvPr id="6" name="Content Placeholder 5"/>
          <p:cNvSpPr>
            <a:spLocks noGrp="1"/>
          </p:cNvSpPr>
          <p:nvPr>
            <p:ph sz="quarter" idx="4"/>
          </p:nvPr>
        </p:nvSpPr>
        <p:spPr>
          <a:xfrm>
            <a:off x="6675613" y="2375246"/>
            <a:ext cx="5808647" cy="4315319"/>
          </a:xfrm>
        </p:spPr>
        <p:txBody>
          <a:bodyPr/>
          <a:lstStyle>
            <a:lvl1pPr>
              <a:defRPr sz="2400"/>
            </a:lvl1pPr>
            <a:lvl2pPr>
              <a:defRPr sz="2100"/>
            </a:lvl2pPr>
            <a:lvl3pPr>
              <a:defRPr sz="19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CC1D66A-DE58-44D3-B241-DD9FE693F732}" type="datetime1">
              <a:rPr lang="en-US" smtClean="0"/>
              <a:t>9/18/2017</a:t>
            </a:fld>
            <a:endParaRPr lang="en-GB"/>
          </a:p>
        </p:txBody>
      </p:sp>
      <p:sp>
        <p:nvSpPr>
          <p:cNvPr id="8" name="Footer Placeholder 7"/>
          <p:cNvSpPr>
            <a:spLocks noGrp="1"/>
          </p:cNvSpPr>
          <p:nvPr>
            <p:ph type="ftr" sz="quarter" idx="11"/>
          </p:nvPr>
        </p:nvSpPr>
        <p:spPr/>
        <p:txBody>
          <a:bodyPr/>
          <a:lstStyle/>
          <a:p>
            <a:r>
              <a:rPr lang="en-GB"/>
              <a:t>copyright(c)Trustfund Pensions Plc</a:t>
            </a:r>
          </a:p>
        </p:txBody>
      </p:sp>
      <p:sp>
        <p:nvSpPr>
          <p:cNvPr id="9" name="Slide Number Placeholder 8"/>
          <p:cNvSpPr>
            <a:spLocks noGrp="1"/>
          </p:cNvSpPr>
          <p:nvPr>
            <p:ph type="sldNum" sz="quarter" idx="12"/>
          </p:nvPr>
        </p:nvSpPr>
        <p:spPr/>
        <p:txBody>
          <a:bodyPr/>
          <a:lstStyle/>
          <a:p>
            <a:fld id="{120F826B-B52E-4887-9F3F-762C80D1A669}" type="slidenum">
              <a:rPr lang="en-GB" smtClean="0"/>
              <a:pPr/>
              <a:t>‹#›</a:t>
            </a:fld>
            <a:endParaRPr lang="en-GB"/>
          </a:p>
        </p:txBody>
      </p:sp>
    </p:spTree>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0C31DA0-E28F-41A9-A440-FC8EB40DD591}" type="datetime1">
              <a:rPr lang="en-US" smtClean="0"/>
              <a:t>9/18/2017</a:t>
            </a:fld>
            <a:endParaRPr lang="en-GB"/>
          </a:p>
        </p:txBody>
      </p:sp>
      <p:sp>
        <p:nvSpPr>
          <p:cNvPr id="4" name="Footer Placeholder 3"/>
          <p:cNvSpPr>
            <a:spLocks noGrp="1"/>
          </p:cNvSpPr>
          <p:nvPr>
            <p:ph type="ftr" sz="quarter" idx="11"/>
          </p:nvPr>
        </p:nvSpPr>
        <p:spPr/>
        <p:txBody>
          <a:bodyPr/>
          <a:lstStyle/>
          <a:p>
            <a:r>
              <a:rPr lang="en-GB"/>
              <a:t>copyright(c)Trustfund Pensions Plc</a:t>
            </a:r>
          </a:p>
        </p:txBody>
      </p:sp>
      <p:sp>
        <p:nvSpPr>
          <p:cNvPr id="5" name="Slide Number Placeholder 4"/>
          <p:cNvSpPr>
            <a:spLocks noGrp="1"/>
          </p:cNvSpPr>
          <p:nvPr>
            <p:ph type="sldNum" sz="quarter" idx="12"/>
          </p:nvPr>
        </p:nvSpPr>
        <p:spPr/>
        <p:txBody>
          <a:bodyPr/>
          <a:lstStyle/>
          <a:p>
            <a:fld id="{120F826B-B52E-4887-9F3F-762C80D1A669}" type="slidenum">
              <a:rPr lang="en-GB" smtClean="0"/>
              <a:pPr/>
              <a:t>‹#›</a:t>
            </a:fld>
            <a:endParaRPr lang="en-GB"/>
          </a:p>
        </p:txBody>
      </p:sp>
    </p:spTree>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C0CC28-A62A-4B46-8BCE-7B03C5785F26}" type="datetime1">
              <a:rPr lang="en-US" smtClean="0"/>
              <a:t>9/18/2017</a:t>
            </a:fld>
            <a:endParaRPr lang="en-GB"/>
          </a:p>
        </p:txBody>
      </p:sp>
      <p:sp>
        <p:nvSpPr>
          <p:cNvPr id="3" name="Footer Placeholder 2"/>
          <p:cNvSpPr>
            <a:spLocks noGrp="1"/>
          </p:cNvSpPr>
          <p:nvPr>
            <p:ph type="ftr" sz="quarter" idx="11"/>
          </p:nvPr>
        </p:nvSpPr>
        <p:spPr/>
        <p:txBody>
          <a:bodyPr/>
          <a:lstStyle/>
          <a:p>
            <a:r>
              <a:rPr lang="en-GB"/>
              <a:t>copyright(c)Trustfund Pensions Plc</a:t>
            </a:r>
          </a:p>
        </p:txBody>
      </p:sp>
      <p:sp>
        <p:nvSpPr>
          <p:cNvPr id="4" name="Slide Number Placeholder 3"/>
          <p:cNvSpPr>
            <a:spLocks noGrp="1"/>
          </p:cNvSpPr>
          <p:nvPr>
            <p:ph type="sldNum" sz="quarter" idx="12"/>
          </p:nvPr>
        </p:nvSpPr>
        <p:spPr/>
        <p:txBody>
          <a:bodyPr/>
          <a:lstStyle/>
          <a:p>
            <a:fld id="{120F826B-B52E-4887-9F3F-762C80D1A669}" type="slidenum">
              <a:rPr lang="en-GB" smtClean="0"/>
              <a:pPr/>
              <a:t>‹#›</a:t>
            </a:fld>
            <a:endParaRPr lang="en-GB"/>
          </a:p>
        </p:txBody>
      </p:sp>
    </p:spTree>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7079" y="298210"/>
            <a:ext cx="4323405" cy="1269109"/>
          </a:xfrm>
        </p:spPr>
        <p:txBody>
          <a:bodyPr anchor="b"/>
          <a:lstStyle>
            <a:lvl1pPr algn="l">
              <a:defRPr sz="2100" b="1"/>
            </a:lvl1pPr>
          </a:lstStyle>
          <a:p>
            <a:r>
              <a:rPr lang="en-US"/>
              <a:t>Click to edit Master title style</a:t>
            </a:r>
            <a:endParaRPr lang="en-GB"/>
          </a:p>
        </p:txBody>
      </p:sp>
      <p:sp>
        <p:nvSpPr>
          <p:cNvPr id="3" name="Content Placeholder 2"/>
          <p:cNvSpPr>
            <a:spLocks noGrp="1"/>
          </p:cNvSpPr>
          <p:nvPr>
            <p:ph idx="1"/>
          </p:nvPr>
        </p:nvSpPr>
        <p:spPr>
          <a:xfrm>
            <a:off x="5137894" y="298212"/>
            <a:ext cx="7346366" cy="6392358"/>
          </a:xfrm>
        </p:spPr>
        <p:txBody>
          <a:bodyPr/>
          <a:lstStyle>
            <a:lvl1pPr>
              <a:defRPr sz="34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57079" y="1567324"/>
            <a:ext cx="4323405" cy="5123249"/>
          </a:xfrm>
        </p:spPr>
        <p:txBody>
          <a:bodyPr/>
          <a:lstStyle>
            <a:lvl1pPr marL="0" indent="0">
              <a:buNone/>
              <a:defRPr sz="1400"/>
            </a:lvl1pPr>
            <a:lvl2pPr marL="469959" indent="0">
              <a:buNone/>
              <a:defRPr sz="1200"/>
            </a:lvl2pPr>
            <a:lvl3pPr marL="939916" indent="0">
              <a:buNone/>
              <a:defRPr sz="1000"/>
            </a:lvl3pPr>
            <a:lvl4pPr marL="1409872" indent="0">
              <a:buNone/>
              <a:defRPr sz="900"/>
            </a:lvl4pPr>
            <a:lvl5pPr marL="1879828" indent="0">
              <a:buNone/>
              <a:defRPr sz="900"/>
            </a:lvl5pPr>
            <a:lvl6pPr marL="2349786" indent="0">
              <a:buNone/>
              <a:defRPr sz="900"/>
            </a:lvl6pPr>
            <a:lvl7pPr marL="2819745" indent="0">
              <a:buNone/>
              <a:defRPr sz="900"/>
            </a:lvl7pPr>
            <a:lvl8pPr marL="3289701" indent="0">
              <a:buNone/>
              <a:defRPr sz="900"/>
            </a:lvl8pPr>
            <a:lvl9pPr marL="375965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DB0F5B-6B39-4E49-BEB8-9C6998FAA704}" type="datetime1">
              <a:rPr lang="en-US" smtClean="0"/>
              <a:t>9/18/2017</a:t>
            </a:fld>
            <a:endParaRPr lang="en-GB"/>
          </a:p>
        </p:txBody>
      </p:sp>
      <p:sp>
        <p:nvSpPr>
          <p:cNvPr id="6" name="Footer Placeholder 5"/>
          <p:cNvSpPr>
            <a:spLocks noGrp="1"/>
          </p:cNvSpPr>
          <p:nvPr>
            <p:ph type="ftr" sz="quarter" idx="11"/>
          </p:nvPr>
        </p:nvSpPr>
        <p:spPr/>
        <p:txBody>
          <a:bodyPr/>
          <a:lstStyle/>
          <a:p>
            <a:r>
              <a:rPr lang="en-GB"/>
              <a:t>copyright(c)Trustfund Pensions Plc</a:t>
            </a:r>
          </a:p>
        </p:txBody>
      </p:sp>
      <p:sp>
        <p:nvSpPr>
          <p:cNvPr id="7" name="Slide Number Placeholder 6"/>
          <p:cNvSpPr>
            <a:spLocks noGrp="1"/>
          </p:cNvSpPr>
          <p:nvPr>
            <p:ph type="sldNum" sz="quarter" idx="12"/>
          </p:nvPr>
        </p:nvSpPr>
        <p:spPr/>
        <p:txBody>
          <a:bodyPr/>
          <a:lstStyle/>
          <a:p>
            <a:fld id="{120F826B-B52E-4887-9F3F-762C80D1A669}" type="slidenum">
              <a:rPr lang="en-GB" smtClean="0"/>
              <a:pPr/>
              <a:t>‹#›</a:t>
            </a:fld>
            <a:endParaRPr lang="en-GB"/>
          </a:p>
        </p:txBody>
      </p:sp>
    </p:spTree>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75793" y="5242881"/>
            <a:ext cx="7884795" cy="618951"/>
          </a:xfrm>
        </p:spPr>
        <p:txBody>
          <a:bodyPr anchor="b"/>
          <a:lstStyle>
            <a:lvl1pPr algn="l">
              <a:defRPr sz="2100" b="1"/>
            </a:lvl1pPr>
          </a:lstStyle>
          <a:p>
            <a:r>
              <a:rPr lang="en-US"/>
              <a:t>Click to edit Master title style</a:t>
            </a:r>
            <a:endParaRPr lang="en-GB"/>
          </a:p>
        </p:txBody>
      </p:sp>
      <p:sp>
        <p:nvSpPr>
          <p:cNvPr id="3" name="Picture Placeholder 2"/>
          <p:cNvSpPr>
            <a:spLocks noGrp="1"/>
          </p:cNvSpPr>
          <p:nvPr>
            <p:ph type="pic" idx="1"/>
          </p:nvPr>
        </p:nvSpPr>
        <p:spPr>
          <a:xfrm>
            <a:off x="2575793" y="669233"/>
            <a:ext cx="7884795" cy="4493895"/>
          </a:xfrm>
        </p:spPr>
        <p:txBody>
          <a:bodyPr/>
          <a:lstStyle>
            <a:lvl1pPr marL="0" indent="0">
              <a:buNone/>
              <a:defRPr sz="3400"/>
            </a:lvl1pPr>
            <a:lvl2pPr marL="469959" indent="0">
              <a:buNone/>
              <a:defRPr sz="2800"/>
            </a:lvl2pPr>
            <a:lvl3pPr marL="939916" indent="0">
              <a:buNone/>
              <a:defRPr sz="2400"/>
            </a:lvl3pPr>
            <a:lvl4pPr marL="1409872" indent="0">
              <a:buNone/>
              <a:defRPr sz="2100"/>
            </a:lvl4pPr>
            <a:lvl5pPr marL="1879828" indent="0">
              <a:buNone/>
              <a:defRPr sz="2100"/>
            </a:lvl5pPr>
            <a:lvl6pPr marL="2349786" indent="0">
              <a:buNone/>
              <a:defRPr sz="2100"/>
            </a:lvl6pPr>
            <a:lvl7pPr marL="2819745" indent="0">
              <a:buNone/>
              <a:defRPr sz="2100"/>
            </a:lvl7pPr>
            <a:lvl8pPr marL="3289701" indent="0">
              <a:buNone/>
              <a:defRPr sz="2100"/>
            </a:lvl8pPr>
            <a:lvl9pPr marL="3759658" indent="0">
              <a:buNone/>
              <a:defRPr sz="2100"/>
            </a:lvl9pPr>
          </a:lstStyle>
          <a:p>
            <a:endParaRPr lang="en-GB"/>
          </a:p>
        </p:txBody>
      </p:sp>
      <p:sp>
        <p:nvSpPr>
          <p:cNvPr id="4" name="Text Placeholder 3"/>
          <p:cNvSpPr>
            <a:spLocks noGrp="1"/>
          </p:cNvSpPr>
          <p:nvPr>
            <p:ph type="body" sz="half" idx="2"/>
          </p:nvPr>
        </p:nvSpPr>
        <p:spPr>
          <a:xfrm>
            <a:off x="2575793" y="5861830"/>
            <a:ext cx="7884795" cy="879014"/>
          </a:xfrm>
        </p:spPr>
        <p:txBody>
          <a:bodyPr/>
          <a:lstStyle>
            <a:lvl1pPr marL="0" indent="0">
              <a:buNone/>
              <a:defRPr sz="1400"/>
            </a:lvl1pPr>
            <a:lvl2pPr marL="469959" indent="0">
              <a:buNone/>
              <a:defRPr sz="1200"/>
            </a:lvl2pPr>
            <a:lvl3pPr marL="939916" indent="0">
              <a:buNone/>
              <a:defRPr sz="1000"/>
            </a:lvl3pPr>
            <a:lvl4pPr marL="1409872" indent="0">
              <a:buNone/>
              <a:defRPr sz="900"/>
            </a:lvl4pPr>
            <a:lvl5pPr marL="1879828" indent="0">
              <a:buNone/>
              <a:defRPr sz="900"/>
            </a:lvl5pPr>
            <a:lvl6pPr marL="2349786" indent="0">
              <a:buNone/>
              <a:defRPr sz="900"/>
            </a:lvl6pPr>
            <a:lvl7pPr marL="2819745" indent="0">
              <a:buNone/>
              <a:defRPr sz="900"/>
            </a:lvl7pPr>
            <a:lvl8pPr marL="3289701" indent="0">
              <a:buNone/>
              <a:defRPr sz="900"/>
            </a:lvl8pPr>
            <a:lvl9pPr marL="375965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638A5A-DBA5-491D-B20C-6C4F73489695}" type="datetime1">
              <a:rPr lang="en-US" smtClean="0"/>
              <a:t>9/18/2017</a:t>
            </a:fld>
            <a:endParaRPr lang="en-GB"/>
          </a:p>
        </p:txBody>
      </p:sp>
      <p:sp>
        <p:nvSpPr>
          <p:cNvPr id="6" name="Footer Placeholder 5"/>
          <p:cNvSpPr>
            <a:spLocks noGrp="1"/>
          </p:cNvSpPr>
          <p:nvPr>
            <p:ph type="ftr" sz="quarter" idx="11"/>
          </p:nvPr>
        </p:nvSpPr>
        <p:spPr/>
        <p:txBody>
          <a:bodyPr/>
          <a:lstStyle/>
          <a:p>
            <a:r>
              <a:rPr lang="en-GB"/>
              <a:t>copyright(c)Trustfund Pensions Plc</a:t>
            </a:r>
          </a:p>
        </p:txBody>
      </p:sp>
      <p:sp>
        <p:nvSpPr>
          <p:cNvPr id="7" name="Slide Number Placeholder 6"/>
          <p:cNvSpPr>
            <a:spLocks noGrp="1"/>
          </p:cNvSpPr>
          <p:nvPr>
            <p:ph type="sldNum" sz="quarter" idx="12"/>
          </p:nvPr>
        </p:nvSpPr>
        <p:spPr/>
        <p:txBody>
          <a:bodyPr/>
          <a:lstStyle/>
          <a:p>
            <a:fld id="{120F826B-B52E-4887-9F3F-762C80D1A669}" type="slidenum">
              <a:rPr lang="en-GB" smtClean="0"/>
              <a:pPr/>
              <a:t>‹#›</a:t>
            </a:fld>
            <a:endParaRPr lang="en-GB"/>
          </a:p>
        </p:txBody>
      </p:sp>
    </p:spTree>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069" y="299941"/>
            <a:ext cx="11827193" cy="1248304"/>
          </a:xfrm>
          <a:prstGeom prst="rect">
            <a:avLst/>
          </a:prstGeom>
        </p:spPr>
        <p:txBody>
          <a:bodyPr vert="horz" lIns="93992" tIns="46994" rIns="93992" bIns="46994"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57069" y="1747632"/>
            <a:ext cx="11827193" cy="4942938"/>
          </a:xfrm>
          <a:prstGeom prst="rect">
            <a:avLst/>
          </a:prstGeom>
        </p:spPr>
        <p:txBody>
          <a:bodyPr vert="horz" lIns="93992" tIns="46994" rIns="93992" bIns="4699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57070" y="6941963"/>
            <a:ext cx="3066311" cy="398764"/>
          </a:xfrm>
          <a:prstGeom prst="rect">
            <a:avLst/>
          </a:prstGeom>
        </p:spPr>
        <p:txBody>
          <a:bodyPr vert="horz" lIns="93992" tIns="46994" rIns="93992" bIns="46994" rtlCol="0" anchor="ctr"/>
          <a:lstStyle>
            <a:lvl1pPr algn="l">
              <a:defRPr sz="1200">
                <a:solidFill>
                  <a:schemeClr val="tx1">
                    <a:tint val="75000"/>
                  </a:schemeClr>
                </a:solidFill>
              </a:defRPr>
            </a:lvl1pPr>
          </a:lstStyle>
          <a:p>
            <a:fld id="{6AFC10C8-F512-46AA-A149-CDC1282D0087}" type="datetime1">
              <a:rPr lang="en-US" smtClean="0"/>
              <a:t>9/18/2017</a:t>
            </a:fld>
            <a:endParaRPr lang="en-GB"/>
          </a:p>
        </p:txBody>
      </p:sp>
      <p:sp>
        <p:nvSpPr>
          <p:cNvPr id="5" name="Footer Placeholder 4"/>
          <p:cNvSpPr>
            <a:spLocks noGrp="1"/>
          </p:cNvSpPr>
          <p:nvPr>
            <p:ph type="ftr" sz="quarter" idx="3"/>
          </p:nvPr>
        </p:nvSpPr>
        <p:spPr>
          <a:xfrm>
            <a:off x="4489955" y="6941963"/>
            <a:ext cx="4161420" cy="398764"/>
          </a:xfrm>
          <a:prstGeom prst="rect">
            <a:avLst/>
          </a:prstGeom>
        </p:spPr>
        <p:txBody>
          <a:bodyPr vert="horz" lIns="93992" tIns="46994" rIns="93992" bIns="46994" rtlCol="0" anchor="ctr"/>
          <a:lstStyle>
            <a:lvl1pPr algn="ctr">
              <a:defRPr sz="1200">
                <a:solidFill>
                  <a:schemeClr val="tx1">
                    <a:tint val="75000"/>
                  </a:schemeClr>
                </a:solidFill>
              </a:defRPr>
            </a:lvl1pPr>
          </a:lstStyle>
          <a:p>
            <a:r>
              <a:rPr lang="en-GB"/>
              <a:t>copyright(c)Trustfund Pensions Plc</a:t>
            </a:r>
          </a:p>
        </p:txBody>
      </p:sp>
      <p:sp>
        <p:nvSpPr>
          <p:cNvPr id="6" name="Slide Number Placeholder 5"/>
          <p:cNvSpPr>
            <a:spLocks noGrp="1"/>
          </p:cNvSpPr>
          <p:nvPr>
            <p:ph type="sldNum" sz="quarter" idx="4"/>
          </p:nvPr>
        </p:nvSpPr>
        <p:spPr>
          <a:xfrm>
            <a:off x="9417956" y="6941963"/>
            <a:ext cx="3066311" cy="398764"/>
          </a:xfrm>
          <a:prstGeom prst="rect">
            <a:avLst/>
          </a:prstGeom>
        </p:spPr>
        <p:txBody>
          <a:bodyPr vert="horz" lIns="93992" tIns="46994" rIns="93992" bIns="46994" rtlCol="0" anchor="ctr"/>
          <a:lstStyle>
            <a:lvl1pPr algn="r">
              <a:defRPr sz="1200">
                <a:solidFill>
                  <a:schemeClr val="tx1">
                    <a:tint val="75000"/>
                  </a:schemeClr>
                </a:solidFill>
              </a:defRPr>
            </a:lvl1pPr>
          </a:lstStyle>
          <a:p>
            <a:fld id="{120F826B-B52E-4887-9F3F-762C80D1A66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wipe/>
  </p:transition>
  <p:hf hdr="0" dt="0"/>
  <p:txStyles>
    <p:titleStyle>
      <a:lvl1pPr algn="ctr" defTabSz="939916" rtl="0" eaLnBrk="1" latinLnBrk="0" hangingPunct="1">
        <a:spcBef>
          <a:spcPct val="0"/>
        </a:spcBef>
        <a:buNone/>
        <a:defRPr sz="4500" kern="1200">
          <a:solidFill>
            <a:schemeClr val="tx1"/>
          </a:solidFill>
          <a:latin typeface="+mj-lt"/>
          <a:ea typeface="+mj-ea"/>
          <a:cs typeface="+mj-cs"/>
        </a:defRPr>
      </a:lvl1pPr>
    </p:titleStyle>
    <p:bodyStyle>
      <a:lvl1pPr marL="352469" indent="-352469" algn="l" defTabSz="939916"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63681" indent="-293724" algn="l" defTabSz="93991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74893" indent="-234980" algn="l" defTabSz="93991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44852" indent="-234980" algn="l" defTabSz="939916"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14809" indent="-234980" algn="l" defTabSz="939916"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584766" indent="-234980" algn="l" defTabSz="939916"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054726" indent="-234980" algn="l" defTabSz="939916"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524681" indent="-234980" algn="l" defTabSz="939916"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3994636" indent="-234980" algn="l" defTabSz="939916"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39916" rtl="0" eaLnBrk="1" latinLnBrk="0" hangingPunct="1">
        <a:defRPr sz="1900" kern="1200">
          <a:solidFill>
            <a:schemeClr val="tx1"/>
          </a:solidFill>
          <a:latin typeface="+mn-lt"/>
          <a:ea typeface="+mn-ea"/>
          <a:cs typeface="+mn-cs"/>
        </a:defRPr>
      </a:lvl1pPr>
      <a:lvl2pPr marL="469959" algn="l" defTabSz="939916" rtl="0" eaLnBrk="1" latinLnBrk="0" hangingPunct="1">
        <a:defRPr sz="1900" kern="1200">
          <a:solidFill>
            <a:schemeClr val="tx1"/>
          </a:solidFill>
          <a:latin typeface="+mn-lt"/>
          <a:ea typeface="+mn-ea"/>
          <a:cs typeface="+mn-cs"/>
        </a:defRPr>
      </a:lvl2pPr>
      <a:lvl3pPr marL="939916" algn="l" defTabSz="939916" rtl="0" eaLnBrk="1" latinLnBrk="0" hangingPunct="1">
        <a:defRPr sz="1900" kern="1200">
          <a:solidFill>
            <a:schemeClr val="tx1"/>
          </a:solidFill>
          <a:latin typeface="+mn-lt"/>
          <a:ea typeface="+mn-ea"/>
          <a:cs typeface="+mn-cs"/>
        </a:defRPr>
      </a:lvl3pPr>
      <a:lvl4pPr marL="1409872" algn="l" defTabSz="939916" rtl="0" eaLnBrk="1" latinLnBrk="0" hangingPunct="1">
        <a:defRPr sz="1900" kern="1200">
          <a:solidFill>
            <a:schemeClr val="tx1"/>
          </a:solidFill>
          <a:latin typeface="+mn-lt"/>
          <a:ea typeface="+mn-ea"/>
          <a:cs typeface="+mn-cs"/>
        </a:defRPr>
      </a:lvl4pPr>
      <a:lvl5pPr marL="1879828" algn="l" defTabSz="939916" rtl="0" eaLnBrk="1" latinLnBrk="0" hangingPunct="1">
        <a:defRPr sz="1900" kern="1200">
          <a:solidFill>
            <a:schemeClr val="tx1"/>
          </a:solidFill>
          <a:latin typeface="+mn-lt"/>
          <a:ea typeface="+mn-ea"/>
          <a:cs typeface="+mn-cs"/>
        </a:defRPr>
      </a:lvl5pPr>
      <a:lvl6pPr marL="2349786" algn="l" defTabSz="939916" rtl="0" eaLnBrk="1" latinLnBrk="0" hangingPunct="1">
        <a:defRPr sz="1900" kern="1200">
          <a:solidFill>
            <a:schemeClr val="tx1"/>
          </a:solidFill>
          <a:latin typeface="+mn-lt"/>
          <a:ea typeface="+mn-ea"/>
          <a:cs typeface="+mn-cs"/>
        </a:defRPr>
      </a:lvl6pPr>
      <a:lvl7pPr marL="2819745" algn="l" defTabSz="939916" rtl="0" eaLnBrk="1" latinLnBrk="0" hangingPunct="1">
        <a:defRPr sz="1900" kern="1200">
          <a:solidFill>
            <a:schemeClr val="tx1"/>
          </a:solidFill>
          <a:latin typeface="+mn-lt"/>
          <a:ea typeface="+mn-ea"/>
          <a:cs typeface="+mn-cs"/>
        </a:defRPr>
      </a:lvl7pPr>
      <a:lvl8pPr marL="3289701" algn="l" defTabSz="939916" rtl="0" eaLnBrk="1" latinLnBrk="0" hangingPunct="1">
        <a:defRPr sz="1900" kern="1200">
          <a:solidFill>
            <a:schemeClr val="tx1"/>
          </a:solidFill>
          <a:latin typeface="+mn-lt"/>
          <a:ea typeface="+mn-ea"/>
          <a:cs typeface="+mn-cs"/>
        </a:defRPr>
      </a:lvl8pPr>
      <a:lvl9pPr marL="3759658" algn="l" defTabSz="939916"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074" y="299943"/>
            <a:ext cx="11827193" cy="1248305"/>
          </a:xfrm>
          <a:prstGeom prst="rect">
            <a:avLst/>
          </a:prstGeom>
        </p:spPr>
        <p:txBody>
          <a:bodyPr vert="horz" lIns="70429" tIns="35214" rIns="70429" bIns="35214"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57074" y="1747631"/>
            <a:ext cx="11827193" cy="4942938"/>
          </a:xfrm>
          <a:prstGeom prst="rect">
            <a:avLst/>
          </a:prstGeom>
        </p:spPr>
        <p:txBody>
          <a:bodyPr vert="horz" lIns="70429" tIns="35214" rIns="70429" bIns="352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57072" y="6941965"/>
            <a:ext cx="3066308" cy="398764"/>
          </a:xfrm>
          <a:prstGeom prst="rect">
            <a:avLst/>
          </a:prstGeom>
        </p:spPr>
        <p:txBody>
          <a:bodyPr vert="horz" lIns="70429" tIns="35214" rIns="70429" bIns="35214" rtlCol="0" anchor="ctr"/>
          <a:lstStyle>
            <a:lvl1pPr algn="l">
              <a:defRPr sz="867">
                <a:solidFill>
                  <a:schemeClr val="tx1">
                    <a:tint val="75000"/>
                  </a:schemeClr>
                </a:solidFill>
              </a:defRPr>
            </a:lvl1pPr>
          </a:lstStyle>
          <a:p>
            <a:fld id="{0B2E9A72-60B0-4B3D-A454-01D4793FC53D}" type="datetime1">
              <a:rPr lang="en-US" smtClean="0"/>
              <a:t>9/18/2017</a:t>
            </a:fld>
            <a:endParaRPr lang="en-GB"/>
          </a:p>
        </p:txBody>
      </p:sp>
      <p:sp>
        <p:nvSpPr>
          <p:cNvPr id="5" name="Footer Placeholder 4"/>
          <p:cNvSpPr>
            <a:spLocks noGrp="1"/>
          </p:cNvSpPr>
          <p:nvPr>
            <p:ph type="ftr" sz="quarter" idx="3"/>
          </p:nvPr>
        </p:nvSpPr>
        <p:spPr>
          <a:xfrm>
            <a:off x="4489958" y="6941965"/>
            <a:ext cx="4161420" cy="398764"/>
          </a:xfrm>
          <a:prstGeom prst="rect">
            <a:avLst/>
          </a:prstGeom>
        </p:spPr>
        <p:txBody>
          <a:bodyPr vert="horz" lIns="70429" tIns="35214" rIns="70429" bIns="35214" rtlCol="0" anchor="ctr"/>
          <a:lstStyle>
            <a:lvl1pPr algn="ctr">
              <a:defRPr sz="867">
                <a:solidFill>
                  <a:schemeClr val="tx1">
                    <a:tint val="75000"/>
                  </a:schemeClr>
                </a:solidFill>
              </a:defRPr>
            </a:lvl1pPr>
          </a:lstStyle>
          <a:p>
            <a:r>
              <a:rPr lang="en-GB"/>
              <a:t>copyright(c)Trustfund Pensions Plc</a:t>
            </a:r>
          </a:p>
        </p:txBody>
      </p:sp>
      <p:sp>
        <p:nvSpPr>
          <p:cNvPr id="6" name="Slide Number Placeholder 5"/>
          <p:cNvSpPr>
            <a:spLocks noGrp="1"/>
          </p:cNvSpPr>
          <p:nvPr>
            <p:ph type="sldNum" sz="quarter" idx="4"/>
          </p:nvPr>
        </p:nvSpPr>
        <p:spPr>
          <a:xfrm>
            <a:off x="9417958" y="6941965"/>
            <a:ext cx="3066308" cy="398764"/>
          </a:xfrm>
          <a:prstGeom prst="rect">
            <a:avLst/>
          </a:prstGeom>
        </p:spPr>
        <p:txBody>
          <a:bodyPr vert="horz" lIns="70429" tIns="35214" rIns="70429" bIns="35214" rtlCol="0" anchor="ctr"/>
          <a:lstStyle>
            <a:lvl1pPr algn="r">
              <a:defRPr sz="867">
                <a:solidFill>
                  <a:schemeClr val="tx1">
                    <a:tint val="75000"/>
                  </a:schemeClr>
                </a:solidFill>
              </a:defRPr>
            </a:lvl1pPr>
          </a:lstStyle>
          <a:p>
            <a:fld id="{75EF7B98-7596-4098-980D-F3930E1B2355}" type="slidenum">
              <a:rPr lang="en-GB" smtClean="0"/>
              <a:pPr/>
              <a:t>‹#›</a:t>
            </a:fld>
            <a:endParaRPr lang="en-GB"/>
          </a:p>
        </p:txBody>
      </p:sp>
    </p:spTree>
    <p:extLst>
      <p:ext uri="{BB962C8B-B14F-4D97-AF65-F5344CB8AC3E}">
        <p14:creationId xmlns:p14="http://schemas.microsoft.com/office/powerpoint/2010/main" val="136904943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defTabSz="678470" rtl="0" eaLnBrk="1" latinLnBrk="0" hangingPunct="1">
        <a:spcBef>
          <a:spcPct val="0"/>
        </a:spcBef>
        <a:buNone/>
        <a:defRPr sz="3275" kern="1200">
          <a:solidFill>
            <a:schemeClr val="tx1"/>
          </a:solidFill>
          <a:latin typeface="+mj-lt"/>
          <a:ea typeface="+mj-ea"/>
          <a:cs typeface="+mj-cs"/>
        </a:defRPr>
      </a:lvl1pPr>
    </p:titleStyle>
    <p:bodyStyle>
      <a:lvl1pPr marL="254426" indent="-254426" algn="l" defTabSz="678470" rtl="0" eaLnBrk="1" latinLnBrk="0" hangingPunct="1">
        <a:spcBef>
          <a:spcPct val="20000"/>
        </a:spcBef>
        <a:buFont typeface="Arial" pitchFamily="34" charset="0"/>
        <a:buChar char="•"/>
        <a:defRPr sz="2408" kern="1200">
          <a:solidFill>
            <a:schemeClr val="tx1"/>
          </a:solidFill>
          <a:latin typeface="+mn-lt"/>
          <a:ea typeface="+mn-ea"/>
          <a:cs typeface="+mn-cs"/>
        </a:defRPr>
      </a:lvl1pPr>
      <a:lvl2pPr marL="551258" indent="-212022" algn="l" defTabSz="678470" rtl="0" eaLnBrk="1" latinLnBrk="0" hangingPunct="1">
        <a:spcBef>
          <a:spcPct val="20000"/>
        </a:spcBef>
        <a:buFont typeface="Arial" pitchFamily="34" charset="0"/>
        <a:buChar char="–"/>
        <a:defRPr sz="2023" kern="1200">
          <a:solidFill>
            <a:schemeClr val="tx1"/>
          </a:solidFill>
          <a:latin typeface="+mn-lt"/>
          <a:ea typeface="+mn-ea"/>
          <a:cs typeface="+mn-cs"/>
        </a:defRPr>
      </a:lvl2pPr>
      <a:lvl3pPr marL="848087" indent="-169618" algn="l" defTabSz="678470" rtl="0" eaLnBrk="1" latinLnBrk="0" hangingPunct="1">
        <a:spcBef>
          <a:spcPct val="20000"/>
        </a:spcBef>
        <a:buFont typeface="Arial" pitchFamily="34" charset="0"/>
        <a:buChar char="•"/>
        <a:defRPr sz="1734" kern="1200">
          <a:solidFill>
            <a:schemeClr val="tx1"/>
          </a:solidFill>
          <a:latin typeface="+mn-lt"/>
          <a:ea typeface="+mn-ea"/>
          <a:cs typeface="+mn-cs"/>
        </a:defRPr>
      </a:lvl3pPr>
      <a:lvl4pPr marL="1187322" indent="-169618" algn="l" defTabSz="678470" rtl="0" eaLnBrk="1" latinLnBrk="0" hangingPunct="1">
        <a:spcBef>
          <a:spcPct val="20000"/>
        </a:spcBef>
        <a:buFont typeface="Arial" pitchFamily="34" charset="0"/>
        <a:buChar char="–"/>
        <a:defRPr sz="1541" kern="1200">
          <a:solidFill>
            <a:schemeClr val="tx1"/>
          </a:solidFill>
          <a:latin typeface="+mn-lt"/>
          <a:ea typeface="+mn-ea"/>
          <a:cs typeface="+mn-cs"/>
        </a:defRPr>
      </a:lvl4pPr>
      <a:lvl5pPr marL="1526558" indent="-169618" algn="l" defTabSz="678470" rtl="0" eaLnBrk="1" latinLnBrk="0" hangingPunct="1">
        <a:spcBef>
          <a:spcPct val="20000"/>
        </a:spcBef>
        <a:buFont typeface="Arial" pitchFamily="34" charset="0"/>
        <a:buChar char="»"/>
        <a:defRPr sz="1541" kern="1200">
          <a:solidFill>
            <a:schemeClr val="tx1"/>
          </a:solidFill>
          <a:latin typeface="+mn-lt"/>
          <a:ea typeface="+mn-ea"/>
          <a:cs typeface="+mn-cs"/>
        </a:defRPr>
      </a:lvl5pPr>
      <a:lvl6pPr marL="1865793" indent="-169618" algn="l" defTabSz="678470" rtl="0" eaLnBrk="1" latinLnBrk="0" hangingPunct="1">
        <a:spcBef>
          <a:spcPct val="20000"/>
        </a:spcBef>
        <a:buFont typeface="Arial" pitchFamily="34" charset="0"/>
        <a:buChar char="•"/>
        <a:defRPr sz="1541" kern="1200">
          <a:solidFill>
            <a:schemeClr val="tx1"/>
          </a:solidFill>
          <a:latin typeface="+mn-lt"/>
          <a:ea typeface="+mn-ea"/>
          <a:cs typeface="+mn-cs"/>
        </a:defRPr>
      </a:lvl6pPr>
      <a:lvl7pPr marL="2205027" indent="-169618" algn="l" defTabSz="678470" rtl="0" eaLnBrk="1" latinLnBrk="0" hangingPunct="1">
        <a:spcBef>
          <a:spcPct val="20000"/>
        </a:spcBef>
        <a:buFont typeface="Arial" pitchFamily="34" charset="0"/>
        <a:buChar char="•"/>
        <a:defRPr sz="1541" kern="1200">
          <a:solidFill>
            <a:schemeClr val="tx1"/>
          </a:solidFill>
          <a:latin typeface="+mn-lt"/>
          <a:ea typeface="+mn-ea"/>
          <a:cs typeface="+mn-cs"/>
        </a:defRPr>
      </a:lvl7pPr>
      <a:lvl8pPr marL="2544263" indent="-169618" algn="l" defTabSz="678470" rtl="0" eaLnBrk="1" latinLnBrk="0" hangingPunct="1">
        <a:spcBef>
          <a:spcPct val="20000"/>
        </a:spcBef>
        <a:buFont typeface="Arial" pitchFamily="34" charset="0"/>
        <a:buChar char="•"/>
        <a:defRPr sz="1541" kern="1200">
          <a:solidFill>
            <a:schemeClr val="tx1"/>
          </a:solidFill>
          <a:latin typeface="+mn-lt"/>
          <a:ea typeface="+mn-ea"/>
          <a:cs typeface="+mn-cs"/>
        </a:defRPr>
      </a:lvl8pPr>
      <a:lvl9pPr marL="2883498" indent="-169618" algn="l" defTabSz="678470" rtl="0" eaLnBrk="1" latinLnBrk="0" hangingPunct="1">
        <a:spcBef>
          <a:spcPct val="20000"/>
        </a:spcBef>
        <a:buFont typeface="Arial" pitchFamily="34" charset="0"/>
        <a:buChar char="•"/>
        <a:defRPr sz="1541" kern="1200">
          <a:solidFill>
            <a:schemeClr val="tx1"/>
          </a:solidFill>
          <a:latin typeface="+mn-lt"/>
          <a:ea typeface="+mn-ea"/>
          <a:cs typeface="+mn-cs"/>
        </a:defRPr>
      </a:lvl9pPr>
    </p:bodyStyle>
    <p:otherStyle>
      <a:defPPr>
        <a:defRPr lang="en-US"/>
      </a:defPPr>
      <a:lvl1pPr marL="0" algn="l" defTabSz="678470" rtl="0" eaLnBrk="1" latinLnBrk="0" hangingPunct="1">
        <a:defRPr sz="1252" kern="1200">
          <a:solidFill>
            <a:schemeClr val="tx1"/>
          </a:solidFill>
          <a:latin typeface="+mn-lt"/>
          <a:ea typeface="+mn-ea"/>
          <a:cs typeface="+mn-cs"/>
        </a:defRPr>
      </a:lvl1pPr>
      <a:lvl2pPr marL="339236" algn="l" defTabSz="678470" rtl="0" eaLnBrk="1" latinLnBrk="0" hangingPunct="1">
        <a:defRPr sz="1252" kern="1200">
          <a:solidFill>
            <a:schemeClr val="tx1"/>
          </a:solidFill>
          <a:latin typeface="+mn-lt"/>
          <a:ea typeface="+mn-ea"/>
          <a:cs typeface="+mn-cs"/>
        </a:defRPr>
      </a:lvl2pPr>
      <a:lvl3pPr marL="678470" algn="l" defTabSz="678470" rtl="0" eaLnBrk="1" latinLnBrk="0" hangingPunct="1">
        <a:defRPr sz="1252" kern="1200">
          <a:solidFill>
            <a:schemeClr val="tx1"/>
          </a:solidFill>
          <a:latin typeface="+mn-lt"/>
          <a:ea typeface="+mn-ea"/>
          <a:cs typeface="+mn-cs"/>
        </a:defRPr>
      </a:lvl3pPr>
      <a:lvl4pPr marL="1017705" algn="l" defTabSz="678470" rtl="0" eaLnBrk="1" latinLnBrk="0" hangingPunct="1">
        <a:defRPr sz="1252" kern="1200">
          <a:solidFill>
            <a:schemeClr val="tx1"/>
          </a:solidFill>
          <a:latin typeface="+mn-lt"/>
          <a:ea typeface="+mn-ea"/>
          <a:cs typeface="+mn-cs"/>
        </a:defRPr>
      </a:lvl4pPr>
      <a:lvl5pPr marL="1356941" algn="l" defTabSz="678470" rtl="0" eaLnBrk="1" latinLnBrk="0" hangingPunct="1">
        <a:defRPr sz="1252" kern="1200">
          <a:solidFill>
            <a:schemeClr val="tx1"/>
          </a:solidFill>
          <a:latin typeface="+mn-lt"/>
          <a:ea typeface="+mn-ea"/>
          <a:cs typeface="+mn-cs"/>
        </a:defRPr>
      </a:lvl5pPr>
      <a:lvl6pPr marL="1696177" algn="l" defTabSz="678470" rtl="0" eaLnBrk="1" latinLnBrk="0" hangingPunct="1">
        <a:defRPr sz="1252" kern="1200">
          <a:solidFill>
            <a:schemeClr val="tx1"/>
          </a:solidFill>
          <a:latin typeface="+mn-lt"/>
          <a:ea typeface="+mn-ea"/>
          <a:cs typeface="+mn-cs"/>
        </a:defRPr>
      </a:lvl6pPr>
      <a:lvl7pPr marL="2035410" algn="l" defTabSz="678470" rtl="0" eaLnBrk="1" latinLnBrk="0" hangingPunct="1">
        <a:defRPr sz="1252" kern="1200">
          <a:solidFill>
            <a:schemeClr val="tx1"/>
          </a:solidFill>
          <a:latin typeface="+mn-lt"/>
          <a:ea typeface="+mn-ea"/>
          <a:cs typeface="+mn-cs"/>
        </a:defRPr>
      </a:lvl7pPr>
      <a:lvl8pPr marL="2374645" algn="l" defTabSz="678470" rtl="0" eaLnBrk="1" latinLnBrk="0" hangingPunct="1">
        <a:defRPr sz="1252" kern="1200">
          <a:solidFill>
            <a:schemeClr val="tx1"/>
          </a:solidFill>
          <a:latin typeface="+mn-lt"/>
          <a:ea typeface="+mn-ea"/>
          <a:cs typeface="+mn-cs"/>
        </a:defRPr>
      </a:lvl8pPr>
      <a:lvl9pPr marL="2713880" algn="l" defTabSz="678470" rtl="0" eaLnBrk="1" latinLnBrk="0" hangingPunct="1">
        <a:defRPr sz="12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image" Target="../media/image1.jpeg"/><Relationship Id="rId2" Type="http://schemas.openxmlformats.org/officeDocument/2006/relationships/tags" Target="../tags/tag2.xml"/><Relationship Id="rId16" Type="http://schemas.openxmlformats.org/officeDocument/2006/relationships/notesSlide" Target="../notesSlides/notesSlide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slideLayout" Target="../slideLayouts/slideLayout7.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chart" Target="../charts/char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chart" Target="../charts/chart4.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 Id="rId5" Type="http://schemas.openxmlformats.org/officeDocument/2006/relationships/chart" Target="../charts/chart7.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chart" Target="../charts/chart9.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eg"/><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830846"/>
            <a:ext cx="13141325" cy="3079150"/>
          </a:xfrm>
          <a:prstGeom prst="rect">
            <a:avLst/>
          </a:prstGeom>
          <a:solidFill>
            <a:schemeClr val="accent5">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117850" tIns="58925" rIns="117850" bIns="58925" anchor="ctr"/>
          <a:lstStyle/>
          <a:p>
            <a:pPr algn="ctr">
              <a:defRPr/>
            </a:pPr>
            <a:endParaRPr lang="en-GB" dirty="0"/>
          </a:p>
        </p:txBody>
      </p:sp>
      <p:sp>
        <p:nvSpPr>
          <p:cNvPr id="35" name="Rectangle 34"/>
          <p:cNvSpPr/>
          <p:nvPr/>
        </p:nvSpPr>
        <p:spPr>
          <a:xfrm>
            <a:off x="707611" y="1165086"/>
            <a:ext cx="4852181" cy="3828133"/>
          </a:xfrm>
          <a:prstGeom prst="rect">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17850" tIns="58925" rIns="117850" bIns="58925" anchor="ctr"/>
          <a:lstStyle/>
          <a:p>
            <a:pPr algn="ctr">
              <a:defRPr/>
            </a:pPr>
            <a:endParaRPr lang="en-US" dirty="0">
              <a:solidFill>
                <a:schemeClr val="bg1">
                  <a:lumMod val="95000"/>
                </a:schemeClr>
              </a:solidFill>
            </a:endParaRPr>
          </a:p>
        </p:txBody>
      </p:sp>
      <p:sp>
        <p:nvSpPr>
          <p:cNvPr id="31" name="TextBox 30"/>
          <p:cNvSpPr txBox="1"/>
          <p:nvPr/>
        </p:nvSpPr>
        <p:spPr>
          <a:xfrm>
            <a:off x="5660879" y="2080509"/>
            <a:ext cx="7278272" cy="3135211"/>
          </a:xfrm>
          <a:prstGeom prst="rect">
            <a:avLst/>
          </a:prstGeom>
          <a:noFill/>
        </p:spPr>
        <p:txBody>
          <a:bodyPr lIns="117850" tIns="58925" rIns="117850" bIns="58925" anchor="ctr">
            <a:spAutoFit/>
          </a:bodyPr>
          <a:lstStyle/>
          <a:p>
            <a:pPr algn="ctr">
              <a:defRPr/>
            </a:pPr>
            <a:r>
              <a:rPr lang="en-US" sz="2800" b="1" cap="all" spc="297" dirty="0">
                <a:latin typeface="Century Gothic" pitchFamily="34" charset="0"/>
                <a:ea typeface="Tahoma" pitchFamily="34" charset="0"/>
                <a:cs typeface="Tahoma" pitchFamily="34" charset="0"/>
              </a:rPr>
              <a:t>MONTHLY MARKET REVIEW AND Forecast </a:t>
            </a:r>
          </a:p>
          <a:p>
            <a:pPr algn="ctr">
              <a:defRPr/>
            </a:pPr>
            <a:endParaRPr lang="en-US" sz="2800" b="1" cap="all" spc="297" dirty="0">
              <a:solidFill>
                <a:schemeClr val="accent5">
                  <a:lumMod val="50000"/>
                </a:schemeClr>
              </a:solidFill>
              <a:latin typeface="Century Gothic" pitchFamily="34" charset="0"/>
              <a:ea typeface="Tahoma" pitchFamily="34" charset="0"/>
              <a:cs typeface="Tahoma" pitchFamily="34" charset="0"/>
            </a:endParaRPr>
          </a:p>
          <a:p>
            <a:pPr algn="ctr">
              <a:defRPr/>
            </a:pPr>
            <a:r>
              <a:rPr lang="en-US" sz="2800" b="1" cap="all" spc="297" dirty="0">
                <a:solidFill>
                  <a:schemeClr val="accent5">
                    <a:lumMod val="50000"/>
                  </a:schemeClr>
                </a:solidFill>
                <a:latin typeface="Century Gothic" pitchFamily="34" charset="0"/>
                <a:ea typeface="Tahoma" pitchFamily="34" charset="0"/>
                <a:cs typeface="Tahoma" pitchFamily="34" charset="0"/>
              </a:rPr>
              <a:t>AUGUST 2017</a:t>
            </a:r>
            <a:endParaRPr lang="en-US" sz="2800" b="1" cap="all" spc="297" dirty="0">
              <a:latin typeface="Century Gothic" pitchFamily="34" charset="0"/>
              <a:ea typeface="Tahoma" pitchFamily="34" charset="0"/>
              <a:cs typeface="Tahoma" pitchFamily="34" charset="0"/>
            </a:endParaRPr>
          </a:p>
          <a:p>
            <a:pPr marL="4396882" algn="ctr">
              <a:defRPr/>
            </a:pPr>
            <a:endParaRPr lang="en-US" sz="2800" b="1" cap="all" spc="297" dirty="0">
              <a:latin typeface="Century Gothic" pitchFamily="34" charset="0"/>
              <a:ea typeface="Tahoma" pitchFamily="34" charset="0"/>
              <a:cs typeface="Tahoma" pitchFamily="34" charset="0"/>
            </a:endParaRPr>
          </a:p>
          <a:p>
            <a:pPr marL="4396882" algn="ctr">
              <a:defRPr/>
            </a:pPr>
            <a:endParaRPr lang="en-US" sz="2800" b="1" cap="all" spc="297" dirty="0">
              <a:latin typeface="Century Gothic" pitchFamily="34" charset="0"/>
              <a:ea typeface="Tahoma" pitchFamily="34" charset="0"/>
              <a:cs typeface="Tahoma" pitchFamily="34" charset="0"/>
            </a:endParaRPr>
          </a:p>
          <a:p>
            <a:pPr algn="ctr">
              <a:defRPr/>
            </a:pPr>
            <a:endParaRPr lang="en-US" sz="2800" b="1" cap="all" spc="297" dirty="0">
              <a:latin typeface="Century Gothic" pitchFamily="34" charset="0"/>
              <a:ea typeface="Tahoma" pitchFamily="34" charset="0"/>
              <a:cs typeface="Tahoma" pitchFamily="34" charset="0"/>
            </a:endParaRPr>
          </a:p>
        </p:txBody>
      </p:sp>
      <p:sp>
        <p:nvSpPr>
          <p:cNvPr id="51" name="Rectangle 50"/>
          <p:cNvSpPr/>
          <p:nvPr/>
        </p:nvSpPr>
        <p:spPr>
          <a:xfrm>
            <a:off x="719947" y="5199280"/>
            <a:ext cx="4852181" cy="332881"/>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17850" tIns="58925" rIns="117850" bIns="58925" anchor="ctr">
            <a:noAutofit/>
          </a:bodyPr>
          <a:lstStyle/>
          <a:p>
            <a:pPr algn="ctr">
              <a:defRPr/>
            </a:pPr>
            <a:r>
              <a:rPr lang="en-US" sz="1300" b="1" cap="small" spc="1547" dirty="0">
                <a:solidFill>
                  <a:schemeClr val="bg1"/>
                </a:solidFill>
                <a:latin typeface="Century Gothic" pitchFamily="34" charset="0"/>
              </a:rPr>
              <a:t>SEPTEMBER 2017 </a:t>
            </a:r>
          </a:p>
        </p:txBody>
      </p:sp>
      <p:sp>
        <p:nvSpPr>
          <p:cNvPr id="57" name="Rectangle 56"/>
          <p:cNvSpPr/>
          <p:nvPr/>
        </p:nvSpPr>
        <p:spPr>
          <a:xfrm>
            <a:off x="5660879" y="4161014"/>
            <a:ext cx="7278272" cy="416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7850" tIns="58925" rIns="117850" bIns="58925" anchor="ctr"/>
          <a:lstStyle/>
          <a:p>
            <a:pPr algn="ctr">
              <a:defRPr/>
            </a:pPr>
            <a:r>
              <a:rPr lang="en-US" sz="2100" b="1" dirty="0">
                <a:solidFill>
                  <a:srgbClr val="FF0000"/>
                </a:solidFill>
                <a:latin typeface="Century Gothic" pitchFamily="34" charset="0"/>
                <a:ea typeface="Tahoma" pitchFamily="34" charset="0"/>
                <a:cs typeface="Tahoma" pitchFamily="34" charset="0"/>
              </a:rPr>
              <a:t>TRUSTFUND PENSIONS PLC RESEARCH</a:t>
            </a:r>
          </a:p>
        </p:txBody>
      </p:sp>
      <p:cxnSp>
        <p:nvCxnSpPr>
          <p:cNvPr id="12" name="Straight Connector 11"/>
          <p:cNvCxnSpPr/>
          <p:nvPr/>
        </p:nvCxnSpPr>
        <p:spPr>
          <a:xfrm>
            <a:off x="0" y="1745894"/>
            <a:ext cx="13141325" cy="3468"/>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707611" y="1745894"/>
            <a:ext cx="4852181" cy="346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338302" y="6866852"/>
            <a:ext cx="8289144" cy="334444"/>
          </a:xfrm>
          <a:prstGeom prst="rect">
            <a:avLst/>
          </a:prstGeom>
          <a:noFill/>
        </p:spPr>
        <p:txBody>
          <a:bodyPr lIns="117850" tIns="58925" rIns="117850" bIns="58925">
            <a:spAutoFit/>
          </a:bodyPr>
          <a:lstStyle/>
          <a:p>
            <a:pPr>
              <a:defRPr/>
            </a:pPr>
            <a:r>
              <a:rPr lang="en-US" sz="1400" b="1" dirty="0">
                <a:solidFill>
                  <a:schemeClr val="accent1">
                    <a:lumMod val="60000"/>
                    <a:lumOff val="40000"/>
                  </a:schemeClr>
                </a:solidFill>
                <a:latin typeface="Century Gothic" pitchFamily="34" charset="0"/>
              </a:rPr>
              <a:t>                  MACROS | EQUITIES| BONDS | MONEY MARKET | ALTERNATIVE INVESTMENTS</a:t>
            </a:r>
            <a:endParaRPr lang="en-GB" sz="1400" b="1" dirty="0">
              <a:solidFill>
                <a:schemeClr val="accent1">
                  <a:lumMod val="60000"/>
                  <a:lumOff val="40000"/>
                </a:schemeClr>
              </a:solidFill>
              <a:latin typeface="Century Gothic" pitchFamily="34" charset="0"/>
            </a:endParaRPr>
          </a:p>
        </p:txBody>
      </p:sp>
      <p:pic>
        <p:nvPicPr>
          <p:cNvPr id="13" name="Picture 2"/>
          <p:cNvPicPr>
            <a:picLocks noChangeAspect="1" noChangeArrowheads="1"/>
          </p:cNvPicPr>
          <p:nvPr/>
        </p:nvPicPr>
        <p:blipFill>
          <a:blip r:embed="rId3" cstate="print"/>
          <a:srcRect/>
          <a:stretch>
            <a:fillRect/>
          </a:stretch>
        </p:blipFill>
        <p:spPr bwMode="auto">
          <a:xfrm>
            <a:off x="4765275" y="43601"/>
            <a:ext cx="3173539" cy="74898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829257.625226.7521.6255221"/>
          <p:cNvSpPr>
            <a:spLocks noChangeArrowheads="1"/>
          </p:cNvSpPr>
          <p:nvPr>
            <p:custDataLst>
              <p:tags r:id="rId2"/>
            </p:custDataLst>
          </p:nvPr>
        </p:nvSpPr>
        <p:spPr bwMode="auto">
          <a:xfrm>
            <a:off x="3723376" y="915423"/>
            <a:ext cx="8660498" cy="265265"/>
          </a:xfrm>
          <a:prstGeom prst="rect">
            <a:avLst/>
          </a:prstGeom>
          <a:solidFill>
            <a:schemeClr val="accent1">
              <a:lumMod val="75000"/>
            </a:schemeClr>
          </a:solidFill>
          <a:ln>
            <a:solidFill>
              <a:schemeClr val="accent1">
                <a:lumMod val="75000"/>
              </a:schemeClr>
            </a:solidFill>
          </a:ln>
          <a:effectLst/>
        </p:spPr>
        <p:txBody>
          <a:bodyPr lIns="84632" tIns="0" rIns="0" bIns="0" anchor="ctr"/>
          <a:lstStyle/>
          <a:p>
            <a:pPr>
              <a:defRPr/>
            </a:pPr>
            <a:endParaRPr lang="en-GB" sz="1000" b="1" dirty="0">
              <a:solidFill>
                <a:srgbClr val="FFFFFF"/>
              </a:solidFill>
            </a:endParaRPr>
          </a:p>
        </p:txBody>
      </p:sp>
      <p:sp>
        <p:nvSpPr>
          <p:cNvPr id="15363" name="829379.25226.7528.755221"/>
          <p:cNvSpPr>
            <a:spLocks noChangeArrowheads="1"/>
          </p:cNvSpPr>
          <p:nvPr>
            <p:custDataLst>
              <p:tags r:id="rId3"/>
            </p:custDataLst>
          </p:nvPr>
        </p:nvSpPr>
        <p:spPr bwMode="auto">
          <a:xfrm>
            <a:off x="0" y="416102"/>
            <a:ext cx="8660498" cy="351953"/>
          </a:xfrm>
          <a:prstGeom prst="rect">
            <a:avLst/>
          </a:prstGeom>
          <a:noFill/>
          <a:ln w="9525">
            <a:noFill/>
            <a:miter lim="800000"/>
            <a:headEnd/>
            <a:tailEnd/>
          </a:ln>
        </p:spPr>
        <p:txBody>
          <a:bodyPr wrap="none" lIns="84632" tIns="0" rIns="0" bIns="0" anchor="ctr"/>
          <a:lstStyle/>
          <a:p>
            <a:r>
              <a:rPr lang="en-US" b="1" dirty="0">
                <a:solidFill>
                  <a:srgbClr val="000000"/>
                </a:solidFill>
                <a:latin typeface="Lucida Sans" pitchFamily="34" charset="0"/>
              </a:rPr>
              <a:t>Outline</a:t>
            </a:r>
          </a:p>
        </p:txBody>
      </p:sp>
      <p:sp>
        <p:nvSpPr>
          <p:cNvPr id="3077" name="Line 5"/>
          <p:cNvSpPr>
            <a:spLocks noChangeShapeType="1"/>
          </p:cNvSpPr>
          <p:nvPr>
            <p:custDataLst>
              <p:tags r:id="rId4"/>
            </p:custDataLst>
          </p:nvPr>
        </p:nvSpPr>
        <p:spPr bwMode="auto">
          <a:xfrm>
            <a:off x="3483821" y="915423"/>
            <a:ext cx="0" cy="5991860"/>
          </a:xfrm>
          <a:prstGeom prst="line">
            <a:avLst/>
          </a:prstGeom>
          <a:noFill/>
          <a:ln w="9525">
            <a:solidFill>
              <a:schemeClr val="tx2">
                <a:lumMod val="50000"/>
              </a:schemeClr>
            </a:solidFill>
            <a:round/>
            <a:headEnd/>
            <a:tailEnd/>
          </a:ln>
          <a:effectLst/>
          <a:extLst/>
        </p:spPr>
        <p:txBody>
          <a:bodyPr lIns="105789" tIns="52895" rIns="105789" bIns="52895"/>
          <a:lstStyle/>
          <a:p>
            <a:pPr>
              <a:defRPr/>
            </a:pPr>
            <a:endParaRPr lang="en-US" dirty="0">
              <a:latin typeface="+mn-lt"/>
              <a:cs typeface="+mn-cs"/>
            </a:endParaRPr>
          </a:p>
        </p:txBody>
      </p:sp>
      <p:sp>
        <p:nvSpPr>
          <p:cNvPr id="15365" name="Line 14"/>
          <p:cNvSpPr>
            <a:spLocks noChangeShapeType="1"/>
          </p:cNvSpPr>
          <p:nvPr>
            <p:custDataLst>
              <p:tags r:id="rId5"/>
            </p:custDataLst>
          </p:nvPr>
        </p:nvSpPr>
        <p:spPr bwMode="auto">
          <a:xfrm>
            <a:off x="3823761" y="2571160"/>
            <a:ext cx="8660498" cy="0"/>
          </a:xfrm>
          <a:prstGeom prst="line">
            <a:avLst/>
          </a:prstGeom>
          <a:noFill/>
          <a:ln w="6350">
            <a:solidFill>
              <a:srgbClr val="969696"/>
            </a:solidFill>
            <a:round/>
            <a:headEnd/>
            <a:tailEnd/>
          </a:ln>
        </p:spPr>
        <p:txBody>
          <a:bodyPr wrap="none" lIns="105789" tIns="52895" rIns="105789" bIns="52895" anchor="ctr"/>
          <a:lstStyle/>
          <a:p>
            <a:endParaRPr lang="en-US" dirty="0"/>
          </a:p>
        </p:txBody>
      </p:sp>
      <p:sp>
        <p:nvSpPr>
          <p:cNvPr id="15367" name="Line 14"/>
          <p:cNvSpPr>
            <a:spLocks noChangeShapeType="1"/>
          </p:cNvSpPr>
          <p:nvPr>
            <p:custDataLst>
              <p:tags r:id="rId6"/>
            </p:custDataLst>
          </p:nvPr>
        </p:nvSpPr>
        <p:spPr bwMode="auto">
          <a:xfrm>
            <a:off x="3832887" y="3578472"/>
            <a:ext cx="8660498" cy="0"/>
          </a:xfrm>
          <a:prstGeom prst="line">
            <a:avLst/>
          </a:prstGeom>
          <a:noFill/>
          <a:ln w="6350">
            <a:solidFill>
              <a:srgbClr val="969696"/>
            </a:solidFill>
            <a:round/>
            <a:headEnd/>
            <a:tailEnd/>
          </a:ln>
        </p:spPr>
        <p:txBody>
          <a:bodyPr wrap="none" lIns="105789" tIns="52895" rIns="105789" bIns="52895" anchor="ctr"/>
          <a:lstStyle/>
          <a:p>
            <a:endParaRPr lang="en-US" dirty="0"/>
          </a:p>
        </p:txBody>
      </p:sp>
      <p:sp>
        <p:nvSpPr>
          <p:cNvPr id="15368" name="Line 14"/>
          <p:cNvSpPr>
            <a:spLocks noChangeShapeType="1"/>
          </p:cNvSpPr>
          <p:nvPr>
            <p:custDataLst>
              <p:tags r:id="rId7"/>
            </p:custDataLst>
          </p:nvPr>
        </p:nvSpPr>
        <p:spPr bwMode="auto">
          <a:xfrm>
            <a:off x="3832887" y="3079150"/>
            <a:ext cx="8660498" cy="0"/>
          </a:xfrm>
          <a:prstGeom prst="line">
            <a:avLst/>
          </a:prstGeom>
          <a:noFill/>
          <a:ln w="6350">
            <a:solidFill>
              <a:srgbClr val="969696"/>
            </a:solidFill>
            <a:round/>
            <a:headEnd/>
            <a:tailEnd/>
          </a:ln>
        </p:spPr>
        <p:txBody>
          <a:bodyPr wrap="none" lIns="105789" tIns="52895" rIns="105789" bIns="52895" anchor="ctr"/>
          <a:lstStyle/>
          <a:p>
            <a:endParaRPr lang="en-US" dirty="0"/>
          </a:p>
        </p:txBody>
      </p:sp>
      <p:sp>
        <p:nvSpPr>
          <p:cNvPr id="15369" name="Line 11"/>
          <p:cNvSpPr>
            <a:spLocks noChangeShapeType="1"/>
          </p:cNvSpPr>
          <p:nvPr>
            <p:custDataLst>
              <p:tags r:id="rId8"/>
            </p:custDataLst>
          </p:nvPr>
        </p:nvSpPr>
        <p:spPr bwMode="auto">
          <a:xfrm>
            <a:off x="3823761" y="1997287"/>
            <a:ext cx="8660498" cy="0"/>
          </a:xfrm>
          <a:prstGeom prst="line">
            <a:avLst/>
          </a:prstGeom>
          <a:noFill/>
          <a:ln w="6350">
            <a:solidFill>
              <a:srgbClr val="969696"/>
            </a:solidFill>
            <a:round/>
            <a:headEnd/>
            <a:tailEnd/>
          </a:ln>
        </p:spPr>
        <p:txBody>
          <a:bodyPr wrap="none" lIns="105789" tIns="52895" rIns="105789" bIns="52895" anchor="ctr"/>
          <a:lstStyle/>
          <a:p>
            <a:endParaRPr lang="en-US" dirty="0"/>
          </a:p>
        </p:txBody>
      </p:sp>
      <p:grpSp>
        <p:nvGrpSpPr>
          <p:cNvPr id="2" name="Group 34"/>
          <p:cNvGrpSpPr>
            <a:grpSpLocks/>
          </p:cNvGrpSpPr>
          <p:nvPr/>
        </p:nvGrpSpPr>
        <p:grpSpPr bwMode="auto">
          <a:xfrm>
            <a:off x="3942397" y="1596790"/>
            <a:ext cx="9198928" cy="2621439"/>
            <a:chOff x="4247861" y="1462648"/>
            <a:chExt cx="4305881" cy="1366264"/>
          </a:xfrm>
        </p:grpSpPr>
        <p:sp>
          <p:nvSpPr>
            <p:cNvPr id="15382" name="Target"/>
            <p:cNvSpPr>
              <a:spLocks noChangeArrowheads="1"/>
            </p:cNvSpPr>
            <p:nvPr>
              <p:custDataLst>
                <p:tags r:id="rId11"/>
              </p:custDataLst>
            </p:nvPr>
          </p:nvSpPr>
          <p:spPr bwMode="auto">
            <a:xfrm>
              <a:off x="4247864" y="1714537"/>
              <a:ext cx="4305878" cy="289952"/>
            </a:xfrm>
            <a:prstGeom prst="rect">
              <a:avLst/>
            </a:prstGeom>
            <a:noFill/>
            <a:ln w="9525">
              <a:noFill/>
              <a:miter lim="800000"/>
              <a:headEnd/>
              <a:tailEnd/>
            </a:ln>
          </p:spPr>
          <p:txBody>
            <a:bodyPr lIns="0" tIns="73852" rIns="0" bIns="73852"/>
            <a:lstStyle/>
            <a:p>
              <a:pPr>
                <a:defRPr/>
              </a:pPr>
              <a:r>
                <a:rPr lang="en-US" sz="2100" b="1" dirty="0">
                  <a:latin typeface="Cambria"/>
                  <a:cs typeface="Cambria"/>
                </a:rPr>
                <a:t>Domestic Market Review</a:t>
              </a:r>
            </a:p>
          </p:txBody>
        </p:sp>
        <p:sp>
          <p:nvSpPr>
            <p:cNvPr id="15383" name="Target"/>
            <p:cNvSpPr>
              <a:spLocks noChangeArrowheads="1"/>
            </p:cNvSpPr>
            <p:nvPr>
              <p:custDataLst>
                <p:tags r:id="rId12"/>
              </p:custDataLst>
            </p:nvPr>
          </p:nvSpPr>
          <p:spPr bwMode="auto">
            <a:xfrm>
              <a:off x="4267202" y="2018271"/>
              <a:ext cx="4286539" cy="289952"/>
            </a:xfrm>
            <a:prstGeom prst="rect">
              <a:avLst/>
            </a:prstGeom>
            <a:noFill/>
            <a:ln w="9525">
              <a:noFill/>
              <a:miter lim="800000"/>
              <a:headEnd/>
              <a:tailEnd/>
            </a:ln>
          </p:spPr>
          <p:txBody>
            <a:bodyPr lIns="0" tIns="73852" rIns="0" bIns="73852"/>
            <a:lstStyle/>
            <a:p>
              <a:endParaRPr lang="en-US" dirty="0">
                <a:solidFill>
                  <a:srgbClr val="000000"/>
                </a:solidFill>
                <a:latin typeface="Lucida Sans" pitchFamily="34" charset="0"/>
              </a:endParaRPr>
            </a:p>
          </p:txBody>
        </p:sp>
        <p:sp>
          <p:nvSpPr>
            <p:cNvPr id="15384" name="Target"/>
            <p:cNvSpPr>
              <a:spLocks noChangeArrowheads="1"/>
            </p:cNvSpPr>
            <p:nvPr>
              <p:custDataLst>
                <p:tags r:id="rId13"/>
              </p:custDataLst>
            </p:nvPr>
          </p:nvSpPr>
          <p:spPr bwMode="auto">
            <a:xfrm>
              <a:off x="4267202" y="2538960"/>
              <a:ext cx="4286539" cy="289952"/>
            </a:xfrm>
            <a:prstGeom prst="rect">
              <a:avLst/>
            </a:prstGeom>
            <a:noFill/>
            <a:ln w="9525">
              <a:noFill/>
              <a:miter lim="800000"/>
              <a:headEnd/>
              <a:tailEnd/>
            </a:ln>
          </p:spPr>
          <p:txBody>
            <a:bodyPr lIns="0" tIns="73852" rIns="0" bIns="73852"/>
            <a:lstStyle/>
            <a:p>
              <a:pPr defTabSz="947579"/>
              <a:endParaRPr lang="en-US" dirty="0">
                <a:solidFill>
                  <a:srgbClr val="000000"/>
                </a:solidFill>
              </a:endParaRPr>
            </a:p>
          </p:txBody>
        </p:sp>
        <p:sp>
          <p:nvSpPr>
            <p:cNvPr id="15386" name="Target"/>
            <p:cNvSpPr>
              <a:spLocks noChangeArrowheads="1"/>
            </p:cNvSpPr>
            <p:nvPr>
              <p:custDataLst>
                <p:tags r:id="rId14"/>
              </p:custDataLst>
            </p:nvPr>
          </p:nvSpPr>
          <p:spPr bwMode="auto">
            <a:xfrm>
              <a:off x="4247861" y="1462648"/>
              <a:ext cx="4286539" cy="289952"/>
            </a:xfrm>
            <a:prstGeom prst="rect">
              <a:avLst/>
            </a:prstGeom>
            <a:noFill/>
            <a:ln w="9525">
              <a:noFill/>
              <a:miter lim="800000"/>
              <a:headEnd/>
              <a:tailEnd/>
            </a:ln>
          </p:spPr>
          <p:txBody>
            <a:bodyPr lIns="0" tIns="73852" rIns="0" bIns="73852"/>
            <a:lstStyle/>
            <a:p>
              <a:endParaRPr lang="en-US" dirty="0">
                <a:solidFill>
                  <a:srgbClr val="000000"/>
                </a:solidFill>
                <a:latin typeface="Lucida Sans" pitchFamily="34" charset="0"/>
              </a:endParaRPr>
            </a:p>
          </p:txBody>
        </p:sp>
      </p:grpSp>
      <p:grpSp>
        <p:nvGrpSpPr>
          <p:cNvPr id="3" name="Group 17"/>
          <p:cNvGrpSpPr>
            <a:grpSpLocks/>
          </p:cNvGrpSpPr>
          <p:nvPr/>
        </p:nvGrpSpPr>
        <p:grpSpPr bwMode="auto">
          <a:xfrm>
            <a:off x="0" y="748982"/>
            <a:ext cx="10841593" cy="166441"/>
            <a:chOff x="0" y="914400"/>
            <a:chExt cx="7543800" cy="152400"/>
          </a:xfrm>
        </p:grpSpPr>
        <p:sp>
          <p:nvSpPr>
            <p:cNvPr id="20" name="Rectangle 19"/>
            <p:cNvSpPr/>
            <p:nvPr/>
          </p:nvSpPr>
          <p:spPr>
            <a:xfrm>
              <a:off x="0" y="914400"/>
              <a:ext cx="1828800" cy="152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2" name="Rectangle 21"/>
            <p:cNvSpPr/>
            <p:nvPr/>
          </p:nvSpPr>
          <p:spPr>
            <a:xfrm>
              <a:off x="1905000" y="914400"/>
              <a:ext cx="1828800" cy="152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3" name="Rectangle 22"/>
            <p:cNvSpPr/>
            <p:nvPr/>
          </p:nvSpPr>
          <p:spPr>
            <a:xfrm>
              <a:off x="3810000" y="914400"/>
              <a:ext cx="1828800" cy="152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7" name="Rectangle 26"/>
            <p:cNvSpPr/>
            <p:nvPr/>
          </p:nvSpPr>
          <p:spPr>
            <a:xfrm>
              <a:off x="5715000" y="914400"/>
              <a:ext cx="1828800" cy="152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cxnSp>
        <p:nvCxnSpPr>
          <p:cNvPr id="29" name="Straight Connector 28"/>
          <p:cNvCxnSpPr/>
          <p:nvPr/>
        </p:nvCxnSpPr>
        <p:spPr>
          <a:xfrm>
            <a:off x="0" y="6907283"/>
            <a:ext cx="13141325" cy="1734"/>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3832886" y="3162370"/>
            <a:ext cx="6570663" cy="442201"/>
          </a:xfrm>
          <a:prstGeom prst="rect">
            <a:avLst/>
          </a:prstGeom>
        </p:spPr>
        <p:txBody>
          <a:bodyPr lIns="117884" tIns="58942" rIns="117884" bIns="58942">
            <a:spAutoFit/>
          </a:bodyPr>
          <a:lstStyle/>
          <a:p>
            <a:pPr>
              <a:defRPr/>
            </a:pPr>
            <a:r>
              <a:rPr lang="en-US" sz="2100" b="1" dirty="0">
                <a:latin typeface="Cambria"/>
                <a:cs typeface="Cambria"/>
              </a:rPr>
              <a:t>Fixed Income Market Outlook</a:t>
            </a:r>
          </a:p>
        </p:txBody>
      </p:sp>
      <p:sp>
        <p:nvSpPr>
          <p:cNvPr id="30" name="Rectangle 29"/>
          <p:cNvSpPr/>
          <p:nvPr/>
        </p:nvSpPr>
        <p:spPr>
          <a:xfrm>
            <a:off x="3832886" y="1581185"/>
            <a:ext cx="6570663" cy="442201"/>
          </a:xfrm>
          <a:prstGeom prst="rect">
            <a:avLst/>
          </a:prstGeom>
        </p:spPr>
        <p:txBody>
          <a:bodyPr lIns="117884" tIns="58942" rIns="117884" bIns="58942">
            <a:spAutoFit/>
          </a:bodyPr>
          <a:lstStyle/>
          <a:p>
            <a:pPr>
              <a:defRPr/>
            </a:pPr>
            <a:r>
              <a:rPr lang="en-US" sz="2100" b="1" dirty="0">
                <a:latin typeface="Cambria"/>
                <a:cs typeface="Cambria"/>
              </a:rPr>
              <a:t>Nigerian Macro Review</a:t>
            </a:r>
          </a:p>
        </p:txBody>
      </p:sp>
      <p:sp>
        <p:nvSpPr>
          <p:cNvPr id="32" name="Rectangle 31"/>
          <p:cNvSpPr/>
          <p:nvPr/>
        </p:nvSpPr>
        <p:spPr>
          <a:xfrm>
            <a:off x="3723376" y="2663049"/>
            <a:ext cx="8651372" cy="442201"/>
          </a:xfrm>
          <a:prstGeom prst="rect">
            <a:avLst/>
          </a:prstGeom>
        </p:spPr>
        <p:txBody>
          <a:bodyPr wrap="square" lIns="117884" tIns="58942" rIns="117884" bIns="58942">
            <a:spAutoFit/>
          </a:bodyPr>
          <a:lstStyle/>
          <a:p>
            <a:pPr>
              <a:defRPr/>
            </a:pPr>
            <a:r>
              <a:rPr lang="en-US" sz="2100" b="1" dirty="0">
                <a:latin typeface="Cambria"/>
                <a:cs typeface="Cambria"/>
              </a:rPr>
              <a:t>  Equity Market Outlook</a:t>
            </a:r>
          </a:p>
        </p:txBody>
      </p:sp>
      <p:sp>
        <p:nvSpPr>
          <p:cNvPr id="25" name="Slide Number Placeholder 24"/>
          <p:cNvSpPr>
            <a:spLocks noGrp="1"/>
          </p:cNvSpPr>
          <p:nvPr>
            <p:ph type="sldNum" sz="quarter" idx="11"/>
          </p:nvPr>
        </p:nvSpPr>
        <p:spPr/>
        <p:txBody>
          <a:bodyPr/>
          <a:lstStyle/>
          <a:p>
            <a:pPr>
              <a:defRPr/>
            </a:pPr>
            <a:fld id="{68D79929-5274-475B-93EF-BDA76F57713E}" type="slidenum">
              <a:rPr lang="en-US" smtClean="0"/>
              <a:pPr>
                <a:defRPr/>
              </a:pPr>
              <a:t>2</a:t>
            </a:fld>
            <a:endParaRPr lang="en-US" dirty="0"/>
          </a:p>
        </p:txBody>
      </p:sp>
      <p:sp>
        <p:nvSpPr>
          <p:cNvPr id="26" name="Footer Placeholder 25"/>
          <p:cNvSpPr>
            <a:spLocks noGrp="1"/>
          </p:cNvSpPr>
          <p:nvPr>
            <p:ph type="ftr" sz="quarter" idx="10"/>
          </p:nvPr>
        </p:nvSpPr>
        <p:spPr/>
        <p:txBody>
          <a:bodyPr/>
          <a:lstStyle/>
          <a:p>
            <a:pPr>
              <a:defRPr/>
            </a:pPr>
            <a:r>
              <a:rPr lang="en-US" dirty="0"/>
              <a:t>copyright(c)Trustfund Pensions Plc</a:t>
            </a:r>
          </a:p>
        </p:txBody>
      </p:sp>
      <p:sp>
        <p:nvSpPr>
          <p:cNvPr id="31" name="Line 14"/>
          <p:cNvSpPr>
            <a:spLocks noChangeShapeType="1"/>
          </p:cNvSpPr>
          <p:nvPr>
            <p:custDataLst>
              <p:tags r:id="rId9"/>
            </p:custDataLst>
          </p:nvPr>
        </p:nvSpPr>
        <p:spPr bwMode="auto">
          <a:xfrm>
            <a:off x="3856019" y="4018138"/>
            <a:ext cx="8660498" cy="0"/>
          </a:xfrm>
          <a:prstGeom prst="line">
            <a:avLst/>
          </a:prstGeom>
          <a:noFill/>
          <a:ln w="6350">
            <a:solidFill>
              <a:srgbClr val="969696"/>
            </a:solidFill>
            <a:round/>
            <a:headEnd/>
            <a:tailEnd/>
          </a:ln>
        </p:spPr>
        <p:txBody>
          <a:bodyPr wrap="none" lIns="105789" tIns="52895" rIns="105789" bIns="52895" anchor="ctr"/>
          <a:lstStyle/>
          <a:p>
            <a:endParaRPr lang="en-US" dirty="0"/>
          </a:p>
        </p:txBody>
      </p:sp>
      <p:sp>
        <p:nvSpPr>
          <p:cNvPr id="34" name="Line 14"/>
          <p:cNvSpPr>
            <a:spLocks noChangeShapeType="1"/>
          </p:cNvSpPr>
          <p:nvPr>
            <p:custDataLst>
              <p:tags r:id="rId10"/>
            </p:custDataLst>
          </p:nvPr>
        </p:nvSpPr>
        <p:spPr bwMode="auto">
          <a:xfrm>
            <a:off x="3856019" y="4446766"/>
            <a:ext cx="8660498" cy="0"/>
          </a:xfrm>
          <a:prstGeom prst="line">
            <a:avLst/>
          </a:prstGeom>
          <a:noFill/>
          <a:ln w="6350">
            <a:solidFill>
              <a:srgbClr val="969696"/>
            </a:solidFill>
            <a:round/>
            <a:headEnd/>
            <a:tailEnd/>
          </a:ln>
        </p:spPr>
        <p:txBody>
          <a:bodyPr wrap="none" lIns="105789" tIns="52895" rIns="105789" bIns="52895" anchor="ctr"/>
          <a:lstStyle/>
          <a:p>
            <a:endParaRPr lang="en-US" dirty="0"/>
          </a:p>
        </p:txBody>
      </p:sp>
      <p:sp>
        <p:nvSpPr>
          <p:cNvPr id="35" name="Rectangle 34"/>
          <p:cNvSpPr/>
          <p:nvPr/>
        </p:nvSpPr>
        <p:spPr>
          <a:xfrm>
            <a:off x="3856018" y="3600896"/>
            <a:ext cx="9032696" cy="765366"/>
          </a:xfrm>
          <a:prstGeom prst="rect">
            <a:avLst/>
          </a:prstGeom>
        </p:spPr>
        <p:txBody>
          <a:bodyPr wrap="square" lIns="117884" tIns="58942" rIns="117884" bIns="58942">
            <a:spAutoFit/>
          </a:bodyPr>
          <a:lstStyle/>
          <a:p>
            <a:pPr>
              <a:defRPr/>
            </a:pPr>
            <a:r>
              <a:rPr lang="en-GB" sz="2100" b="1" dirty="0">
                <a:latin typeface="Cambria"/>
              </a:rPr>
              <a:t>Trustfund Unit Price – Riding the tide of Bearish Market</a:t>
            </a:r>
          </a:p>
          <a:p>
            <a:pPr>
              <a:defRPr/>
            </a:pPr>
            <a:endParaRPr lang="en-US" sz="2100" b="1" dirty="0">
              <a:latin typeface="Cambria"/>
              <a:cs typeface="Cambria"/>
            </a:endParaRPr>
          </a:p>
        </p:txBody>
      </p:sp>
      <p:sp>
        <p:nvSpPr>
          <p:cNvPr id="39" name="Rectangle 38"/>
          <p:cNvSpPr/>
          <p:nvPr/>
        </p:nvSpPr>
        <p:spPr>
          <a:xfrm>
            <a:off x="3856018" y="4032944"/>
            <a:ext cx="6570663" cy="442201"/>
          </a:xfrm>
          <a:prstGeom prst="rect">
            <a:avLst/>
          </a:prstGeom>
        </p:spPr>
        <p:txBody>
          <a:bodyPr lIns="117884" tIns="58942" rIns="117884" bIns="58942">
            <a:spAutoFit/>
          </a:bodyPr>
          <a:lstStyle/>
          <a:p>
            <a:pPr>
              <a:defRPr/>
            </a:pPr>
            <a:r>
              <a:rPr lang="en-US" sz="2100" b="1" dirty="0">
                <a:latin typeface="Cambria"/>
                <a:cs typeface="Cambria"/>
              </a:rPr>
              <a:t>Market Outlook</a:t>
            </a:r>
          </a:p>
        </p:txBody>
      </p:sp>
      <p:pic>
        <p:nvPicPr>
          <p:cNvPr id="40" name="Picture 2"/>
          <p:cNvPicPr>
            <a:picLocks noChangeAspect="1" noChangeArrowheads="1"/>
          </p:cNvPicPr>
          <p:nvPr/>
        </p:nvPicPr>
        <p:blipFill>
          <a:blip r:embed="rId17" cstate="print"/>
          <a:srcRect/>
          <a:stretch>
            <a:fillRect/>
          </a:stretch>
        </p:blipFill>
        <p:spPr bwMode="auto">
          <a:xfrm>
            <a:off x="11691390" y="227302"/>
            <a:ext cx="1458007" cy="253234"/>
          </a:xfrm>
          <a:prstGeom prst="rect">
            <a:avLst/>
          </a:prstGeom>
          <a:noFill/>
          <a:ln w="9525">
            <a:noFill/>
            <a:miter lim="800000"/>
            <a:headEnd/>
            <a:tailEnd/>
          </a:ln>
        </p:spPr>
      </p:pic>
    </p:spTree>
    <p:custDataLst>
      <p:tags r:id="rId1"/>
    </p:custDataLst>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hart 23">
            <a:extLst>
              <a:ext uri="{FF2B5EF4-FFF2-40B4-BE49-F238E27FC236}">
                <a16:creationId xmlns:a16="http://schemas.microsoft.com/office/drawing/2014/main" id="{EE789D0A-7FAD-4985-9E9E-160FBAE758B2}"/>
              </a:ext>
            </a:extLst>
          </p:cNvPr>
          <p:cNvGraphicFramePr>
            <a:graphicFrameLocks/>
          </p:cNvGraphicFramePr>
          <p:nvPr>
            <p:extLst>
              <p:ext uri="{D42A27DB-BD31-4B8C-83A1-F6EECF244321}">
                <p14:modId xmlns:p14="http://schemas.microsoft.com/office/powerpoint/2010/main" val="4124585395"/>
              </p:ext>
            </p:extLst>
          </p:nvPr>
        </p:nvGraphicFramePr>
        <p:xfrm>
          <a:off x="6912768" y="1001712"/>
          <a:ext cx="6210622"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 y="155514"/>
            <a:ext cx="11691389" cy="387294"/>
          </a:xfrm>
          <a:prstGeom prst="rect">
            <a:avLst/>
          </a:prstGeom>
          <a:solidFill>
            <a:schemeClr val="tx2">
              <a:lumMod val="75000"/>
            </a:schemeClr>
          </a:solidFill>
          <a:ln>
            <a:solidFill>
              <a:schemeClr val="accent1"/>
            </a:solidFill>
          </a:ln>
        </p:spPr>
        <p:txBody>
          <a:bodyPr wrap="square" lIns="93992" tIns="46994" rIns="93992" bIns="46994" rtlCol="0">
            <a:spAutoFit/>
          </a:bodyPr>
          <a:lstStyle/>
          <a:p>
            <a:r>
              <a:rPr lang="en-GB" b="1" dirty="0">
                <a:solidFill>
                  <a:schemeClr val="bg1"/>
                </a:solidFill>
                <a:latin typeface="Lucida Sans" pitchFamily="34" charset="0"/>
              </a:rPr>
              <a:t>Snapshot of the Current Economic Environment</a:t>
            </a:r>
          </a:p>
        </p:txBody>
      </p:sp>
      <p:pic>
        <p:nvPicPr>
          <p:cNvPr id="8" name="Picture 2"/>
          <p:cNvPicPr>
            <a:picLocks noChangeAspect="1" noChangeArrowheads="1"/>
          </p:cNvPicPr>
          <p:nvPr/>
        </p:nvPicPr>
        <p:blipFill>
          <a:blip r:embed="rId4" cstate="print"/>
          <a:srcRect/>
          <a:stretch>
            <a:fillRect/>
          </a:stretch>
        </p:blipFill>
        <p:spPr bwMode="auto">
          <a:xfrm>
            <a:off x="11691390" y="144512"/>
            <a:ext cx="1432412" cy="419782"/>
          </a:xfrm>
          <a:prstGeom prst="rect">
            <a:avLst/>
          </a:prstGeom>
          <a:noFill/>
          <a:ln w="9525">
            <a:noFill/>
            <a:miter lim="800000"/>
            <a:headEnd/>
            <a:tailEnd/>
          </a:ln>
        </p:spPr>
      </p:pic>
      <p:cxnSp>
        <p:nvCxnSpPr>
          <p:cNvPr id="10" name="Straight Connector 9"/>
          <p:cNvCxnSpPr/>
          <p:nvPr/>
        </p:nvCxnSpPr>
        <p:spPr>
          <a:xfrm flipV="1">
            <a:off x="1" y="3960587"/>
            <a:ext cx="13141325" cy="34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 y="864592"/>
            <a:ext cx="6570660" cy="3972891"/>
          </a:xfrm>
          <a:prstGeom prst="rect">
            <a:avLst/>
          </a:prstGeom>
          <a:noFill/>
        </p:spPr>
        <p:txBody>
          <a:bodyPr wrap="square" lIns="93992" tIns="46994" rIns="93992" bIns="46994" rtlCol="0">
            <a:spAutoFit/>
          </a:bodyPr>
          <a:lstStyle/>
          <a:p>
            <a:pPr algn="just">
              <a:buClr>
                <a:srgbClr val="FF0000"/>
              </a:buClr>
            </a:pPr>
            <a:endParaRPr lang="en-US" sz="1200" b="1" dirty="0">
              <a:latin typeface="Lucida Sans" pitchFamily="34" charset="0"/>
            </a:endParaRPr>
          </a:p>
          <a:p>
            <a:pPr marL="345466" indent="-345466" algn="just">
              <a:buClr>
                <a:srgbClr val="FF0000"/>
              </a:buClr>
              <a:buFont typeface="Wingdings" pitchFamily="2" charset="2"/>
              <a:buChar char="ü"/>
            </a:pPr>
            <a:r>
              <a:rPr lang="en-GB" sz="1200" b="1" dirty="0">
                <a:latin typeface="Lucida Sans" pitchFamily="34" charset="0"/>
              </a:rPr>
              <a:t>We expect the MPC to keep the MPR unchanged, hence allowing the CBN to continue with short term administrative measures.</a:t>
            </a:r>
          </a:p>
          <a:p>
            <a:pPr algn="just">
              <a:buClr>
                <a:srgbClr val="FF0000"/>
              </a:buClr>
            </a:pPr>
            <a:endParaRPr lang="en-US" sz="1200" b="1" dirty="0">
              <a:latin typeface="Lucida Sans" pitchFamily="34" charset="0"/>
            </a:endParaRPr>
          </a:p>
          <a:p>
            <a:pPr marL="345466" indent="-345466" algn="just">
              <a:buClr>
                <a:srgbClr val="FF0000"/>
              </a:buClr>
              <a:buFont typeface="Wingdings" pitchFamily="2" charset="2"/>
              <a:buChar char="ü"/>
            </a:pPr>
            <a:r>
              <a:rPr lang="en-GB" sz="1200" b="1" dirty="0">
                <a:latin typeface="Lucida Sans" pitchFamily="34" charset="0"/>
              </a:rPr>
              <a:t>Previous threshold sustained on CRR to encourage the DMBs  step up credit to the private sector and convey a positive view of the financial system. </a:t>
            </a:r>
          </a:p>
          <a:p>
            <a:pPr algn="just">
              <a:buClr>
                <a:srgbClr val="FF0000"/>
              </a:buClr>
            </a:pPr>
            <a:endParaRPr lang="en-GB" sz="1200" b="1" dirty="0">
              <a:latin typeface="Lucida Sans" pitchFamily="34" charset="0"/>
            </a:endParaRPr>
          </a:p>
          <a:p>
            <a:pPr marL="345466" indent="-345466" algn="just">
              <a:buClr>
                <a:srgbClr val="FF0000"/>
              </a:buClr>
              <a:buFont typeface="Wingdings" pitchFamily="2" charset="2"/>
              <a:buChar char="ü"/>
            </a:pPr>
            <a:r>
              <a:rPr lang="en-GB" sz="1200" b="1" dirty="0">
                <a:latin typeface="Lucida Sans" pitchFamily="34" charset="0"/>
              </a:rPr>
              <a:t>Inflation rate dropped to 16.01% in August 2017, from 16.05% in July 2017, representing the sixth consecutive month of decline in the headline inflation rate.</a:t>
            </a:r>
          </a:p>
          <a:p>
            <a:pPr algn="just">
              <a:buClr>
                <a:srgbClr val="FF0000"/>
              </a:buClr>
            </a:pPr>
            <a:endParaRPr lang="en-GB" sz="1200" b="1" dirty="0">
              <a:latin typeface="Lucida Sans" pitchFamily="34" charset="0"/>
            </a:endParaRPr>
          </a:p>
          <a:p>
            <a:pPr marL="345466" indent="-345466" algn="just">
              <a:buClr>
                <a:srgbClr val="FF0000"/>
              </a:buClr>
              <a:buFont typeface="Wingdings" pitchFamily="2" charset="2"/>
              <a:buChar char="ü"/>
            </a:pPr>
            <a:r>
              <a:rPr lang="en-GB" sz="1200" b="1" dirty="0">
                <a:latin typeface="Lucida Sans" pitchFamily="34" charset="0"/>
              </a:rPr>
              <a:t>The value of the Naira strengthened in both the inter-bank and the parallel FX markets on sustained intervention by the CBN.</a:t>
            </a:r>
          </a:p>
          <a:p>
            <a:pPr algn="just">
              <a:buClr>
                <a:srgbClr val="FF0000"/>
              </a:buClr>
            </a:pPr>
            <a:endParaRPr lang="en-GB" sz="1200" b="1" dirty="0">
              <a:latin typeface="Lucida Sans" pitchFamily="34" charset="0"/>
            </a:endParaRPr>
          </a:p>
          <a:p>
            <a:pPr marL="345466" indent="-345466" algn="just">
              <a:buClr>
                <a:srgbClr val="FF0000"/>
              </a:buClr>
              <a:buFont typeface="Wingdings" pitchFamily="2" charset="2"/>
              <a:buChar char="ü"/>
            </a:pPr>
            <a:r>
              <a:rPr lang="en-GB" sz="1200" b="1" dirty="0">
                <a:latin typeface="Lucida Sans" pitchFamily="34" charset="0"/>
              </a:rPr>
              <a:t>The accretion to the external reserves was boosted by improved oil production and relatively favourable crude oil price. </a:t>
            </a:r>
          </a:p>
          <a:p>
            <a:pPr algn="just">
              <a:buClr>
                <a:srgbClr val="FF0000"/>
              </a:buClr>
            </a:pPr>
            <a:endParaRPr lang="en-US" sz="1200" b="1" dirty="0">
              <a:latin typeface="Lucida Sans" pitchFamily="34" charset="0"/>
            </a:endParaRPr>
          </a:p>
          <a:p>
            <a:pPr marL="355242" indent="-355242" algn="just">
              <a:buClr>
                <a:srgbClr val="FF0000"/>
              </a:buClr>
              <a:buSzPct val="108000"/>
            </a:pPr>
            <a:r>
              <a:rPr lang="en-GB" sz="1200" b="1" dirty="0">
                <a:latin typeface="Lucida Sans" pitchFamily="34" charset="0"/>
              </a:rPr>
              <a:t>	</a:t>
            </a:r>
          </a:p>
          <a:p>
            <a:pPr marL="355242" indent="-355242">
              <a:buClr>
                <a:srgbClr val="FF0000"/>
              </a:buClr>
              <a:buSzPct val="108000"/>
              <a:buFont typeface="Wingdings" pitchFamily="2" charset="2"/>
              <a:buChar char="ü"/>
            </a:pPr>
            <a:endParaRPr lang="en-GB" sz="1200" b="1" dirty="0">
              <a:latin typeface="Lucida Sans" pitchFamily="34" charset="0"/>
            </a:endParaRPr>
          </a:p>
          <a:p>
            <a:pPr marL="355242" indent="-355242">
              <a:buClr>
                <a:srgbClr val="FF0000"/>
              </a:buClr>
              <a:buSzPct val="108000"/>
              <a:buFont typeface="Wingdings" pitchFamily="2" charset="2"/>
              <a:buChar char="ü"/>
            </a:pPr>
            <a:endParaRPr lang="en-GB" sz="1200" b="1" dirty="0">
              <a:latin typeface="Lucida Sans" pitchFamily="34" charset="0"/>
            </a:endParaRPr>
          </a:p>
          <a:p>
            <a:endParaRPr lang="en-GB" sz="1200" b="1" dirty="0">
              <a:latin typeface="Lucida Sans" pitchFamily="34" charset="0"/>
            </a:endParaRPr>
          </a:p>
        </p:txBody>
      </p:sp>
      <p:cxnSp>
        <p:nvCxnSpPr>
          <p:cNvPr id="14" name="Straight Connector 13"/>
          <p:cNvCxnSpPr/>
          <p:nvPr/>
        </p:nvCxnSpPr>
        <p:spPr>
          <a:xfrm>
            <a:off x="1" y="7315224"/>
            <a:ext cx="1314132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457586" y="4003364"/>
            <a:ext cx="5161748" cy="461628"/>
          </a:xfrm>
          <a:prstGeom prst="rect">
            <a:avLst/>
          </a:prstGeom>
          <a:noFill/>
          <a:ln>
            <a:solidFill>
              <a:schemeClr val="tx1">
                <a:lumMod val="95000"/>
                <a:lumOff val="5000"/>
              </a:schemeClr>
            </a:solidFill>
          </a:ln>
        </p:spPr>
        <p:txBody>
          <a:bodyPr wrap="square" lIns="91404" tIns="45702" rIns="91404" bIns="45702" rtlCol="0">
            <a:spAutoFit/>
          </a:bodyPr>
          <a:lstStyle/>
          <a:p>
            <a:pPr algn="ctr"/>
            <a:r>
              <a:rPr lang="en-GB" sz="1200" b="1" i="1" dirty="0">
                <a:solidFill>
                  <a:schemeClr val="tx2">
                    <a:lumMod val="50000"/>
                  </a:schemeClr>
                </a:solidFill>
                <a:latin typeface="Lucida Sans" pitchFamily="34" charset="0"/>
              </a:rPr>
              <a:t>Real investment return remains in the negative even as Aug. inflation rate came lower to 16.01%    </a:t>
            </a:r>
          </a:p>
        </p:txBody>
      </p:sp>
      <p:sp>
        <p:nvSpPr>
          <p:cNvPr id="18" name="Slide Number Placeholder 17"/>
          <p:cNvSpPr>
            <a:spLocks noGrp="1"/>
          </p:cNvSpPr>
          <p:nvPr>
            <p:ph type="sldNum" sz="quarter" idx="12"/>
          </p:nvPr>
        </p:nvSpPr>
        <p:spPr>
          <a:xfrm>
            <a:off x="9417956" y="7173939"/>
            <a:ext cx="3066311" cy="398764"/>
          </a:xfrm>
        </p:spPr>
        <p:txBody>
          <a:bodyPr/>
          <a:lstStyle/>
          <a:p>
            <a:fld id="{120F826B-B52E-4887-9F3F-762C80D1A669}" type="slidenum">
              <a:rPr lang="en-GB" smtClean="0"/>
              <a:pPr/>
              <a:t>3</a:t>
            </a:fld>
            <a:endParaRPr lang="en-GB" dirty="0"/>
          </a:p>
        </p:txBody>
      </p:sp>
      <p:sp>
        <p:nvSpPr>
          <p:cNvPr id="21" name="Footer Placeholder 20"/>
          <p:cNvSpPr>
            <a:spLocks noGrp="1"/>
          </p:cNvSpPr>
          <p:nvPr>
            <p:ph type="ftr" sz="quarter" idx="11"/>
          </p:nvPr>
        </p:nvSpPr>
        <p:spPr>
          <a:xfrm>
            <a:off x="4489955" y="7203801"/>
            <a:ext cx="4161420" cy="398764"/>
          </a:xfrm>
        </p:spPr>
        <p:txBody>
          <a:bodyPr/>
          <a:lstStyle/>
          <a:p>
            <a:r>
              <a:rPr lang="en-GB"/>
              <a:t>copyright(c)Trustfund Pensions Plc</a:t>
            </a:r>
            <a:endParaRPr lang="en-GB" dirty="0"/>
          </a:p>
        </p:txBody>
      </p:sp>
      <p:sp>
        <p:nvSpPr>
          <p:cNvPr id="15" name="TextBox 68"/>
          <p:cNvSpPr txBox="1">
            <a:spLocks noChangeArrowheads="1"/>
          </p:cNvSpPr>
          <p:nvPr/>
        </p:nvSpPr>
        <p:spPr bwMode="auto">
          <a:xfrm>
            <a:off x="-126082" y="7057280"/>
            <a:ext cx="4132117" cy="230796"/>
          </a:xfrm>
          <a:prstGeom prst="rect">
            <a:avLst/>
          </a:prstGeom>
          <a:noFill/>
          <a:ln w="9525">
            <a:noFill/>
            <a:miter lim="800000"/>
            <a:headEnd/>
            <a:tailEnd/>
          </a:ln>
        </p:spPr>
        <p:txBody>
          <a:bodyPr lIns="91404" tIns="45702" rIns="91404" bIns="45702">
            <a:spAutoFit/>
          </a:bodyPr>
          <a:lstStyle/>
          <a:p>
            <a:r>
              <a:rPr lang="en-US" sz="900" dirty="0">
                <a:latin typeface="Lucida Sans" pitchFamily="34" charset="0"/>
              </a:rPr>
              <a:t>  Source: Trustfund Pensions Plc Research; Bloomberg</a:t>
            </a:r>
          </a:p>
        </p:txBody>
      </p:sp>
      <p:sp>
        <p:nvSpPr>
          <p:cNvPr id="9" name="TextBox 8"/>
          <p:cNvSpPr txBox="1"/>
          <p:nvPr/>
        </p:nvSpPr>
        <p:spPr>
          <a:xfrm>
            <a:off x="6930702" y="598046"/>
            <a:ext cx="5832000" cy="307777"/>
          </a:xfrm>
          <a:prstGeom prst="rect">
            <a:avLst/>
          </a:prstGeom>
          <a:solidFill>
            <a:schemeClr val="tx2">
              <a:lumMod val="20000"/>
              <a:lumOff val="80000"/>
            </a:schemeClr>
          </a:solidFill>
        </p:spPr>
        <p:txBody>
          <a:bodyPr wrap="square" rtlCol="0">
            <a:spAutoFit/>
          </a:bodyPr>
          <a:lstStyle/>
          <a:p>
            <a:pPr algn="ctr"/>
            <a:r>
              <a:rPr lang="en-GB" sz="1400" b="1" i="1" dirty="0">
                <a:latin typeface="Lucida Sans" panose="020B0602030504020204" pitchFamily="34" charset="0"/>
              </a:rPr>
              <a:t>Naira/USD Exchange Rate Between Jan &amp; Aug 2017</a:t>
            </a:r>
          </a:p>
        </p:txBody>
      </p:sp>
      <p:sp>
        <p:nvSpPr>
          <p:cNvPr id="26" name="TextBox 25"/>
          <p:cNvSpPr txBox="1"/>
          <p:nvPr/>
        </p:nvSpPr>
        <p:spPr>
          <a:xfrm>
            <a:off x="407857" y="598045"/>
            <a:ext cx="6090797" cy="338554"/>
          </a:xfrm>
          <a:prstGeom prst="rect">
            <a:avLst/>
          </a:prstGeom>
          <a:solidFill>
            <a:schemeClr val="tx2">
              <a:lumMod val="20000"/>
              <a:lumOff val="80000"/>
            </a:schemeClr>
          </a:solidFill>
        </p:spPr>
        <p:txBody>
          <a:bodyPr wrap="square" rtlCol="0">
            <a:spAutoFit/>
          </a:bodyPr>
          <a:lstStyle/>
          <a:p>
            <a:pPr algn="ctr"/>
            <a:r>
              <a:rPr lang="en-GB" sz="1600" b="1" i="1" dirty="0">
                <a:latin typeface="Lucida Sans" panose="020B0602030504020204" pitchFamily="34" charset="0"/>
              </a:rPr>
              <a:t>Macroeconomic Environment </a:t>
            </a:r>
          </a:p>
        </p:txBody>
      </p:sp>
      <p:sp>
        <p:nvSpPr>
          <p:cNvPr id="11" name="TextBox 10"/>
          <p:cNvSpPr txBox="1"/>
          <p:nvPr/>
        </p:nvSpPr>
        <p:spPr>
          <a:xfrm>
            <a:off x="10603110" y="5484137"/>
            <a:ext cx="792088" cy="276999"/>
          </a:xfrm>
          <a:prstGeom prst="rect">
            <a:avLst/>
          </a:prstGeom>
          <a:noFill/>
        </p:spPr>
        <p:txBody>
          <a:bodyPr wrap="square" rtlCol="0">
            <a:spAutoFit/>
          </a:bodyPr>
          <a:lstStyle/>
          <a:p>
            <a:r>
              <a:rPr lang="en-GB" sz="1200" b="1" i="1" dirty="0">
                <a:latin typeface="Lucida Sans" panose="020B0602030504020204" pitchFamily="34" charset="0"/>
              </a:rPr>
              <a:t>MPR</a:t>
            </a:r>
          </a:p>
        </p:txBody>
      </p:sp>
      <p:sp>
        <p:nvSpPr>
          <p:cNvPr id="29" name="TextBox 28"/>
          <p:cNvSpPr txBox="1"/>
          <p:nvPr/>
        </p:nvSpPr>
        <p:spPr>
          <a:xfrm>
            <a:off x="9811022" y="4661271"/>
            <a:ext cx="1161077" cy="307777"/>
          </a:xfrm>
          <a:prstGeom prst="rect">
            <a:avLst/>
          </a:prstGeom>
          <a:noFill/>
        </p:spPr>
        <p:txBody>
          <a:bodyPr wrap="square" rtlCol="0">
            <a:spAutoFit/>
          </a:bodyPr>
          <a:lstStyle/>
          <a:p>
            <a:r>
              <a:rPr lang="en-GB" sz="1400" b="1" i="1" dirty="0">
                <a:latin typeface="Lucida Sans" panose="020B0602030504020204" pitchFamily="34" charset="0"/>
              </a:rPr>
              <a:t>Inflation</a:t>
            </a:r>
          </a:p>
        </p:txBody>
      </p:sp>
      <p:graphicFrame>
        <p:nvGraphicFramePr>
          <p:cNvPr id="20" name="Chart 19">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2665602206"/>
              </p:ext>
            </p:extLst>
          </p:nvPr>
        </p:nvGraphicFramePr>
        <p:xfrm>
          <a:off x="6840760" y="4537000"/>
          <a:ext cx="6210623" cy="2666801"/>
        </p:xfrm>
        <a:graphic>
          <a:graphicData uri="http://schemas.openxmlformats.org/drawingml/2006/chart">
            <c:chart xmlns:c="http://schemas.openxmlformats.org/drawingml/2006/chart" xmlns:r="http://schemas.openxmlformats.org/officeDocument/2006/relationships" r:id="rId5"/>
          </a:graphicData>
        </a:graphic>
      </p:graphicFrame>
      <p:pic>
        <p:nvPicPr>
          <p:cNvPr id="2" name="Picture 1">
            <a:extLst>
              <a:ext uri="{FF2B5EF4-FFF2-40B4-BE49-F238E27FC236}">
                <a16:creationId xmlns:a16="http://schemas.microsoft.com/office/drawing/2014/main" id="{493BC4FD-DDEA-465F-AEC3-60556B0FDA2B}"/>
              </a:ext>
            </a:extLst>
          </p:cNvPr>
          <p:cNvPicPr>
            <a:picLocks noChangeAspect="1"/>
          </p:cNvPicPr>
          <p:nvPr/>
        </p:nvPicPr>
        <p:blipFill>
          <a:blip r:embed="rId6"/>
          <a:stretch>
            <a:fillRect/>
          </a:stretch>
        </p:blipFill>
        <p:spPr>
          <a:xfrm>
            <a:off x="72007" y="4032944"/>
            <a:ext cx="6570663" cy="2977456"/>
          </a:xfrm>
          <a:prstGeom prst="rect">
            <a:avLst/>
          </a:prstGeom>
        </p:spPr>
      </p:pic>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67" y="155514"/>
            <a:ext cx="13180111" cy="387294"/>
          </a:xfrm>
          <a:prstGeom prst="rect">
            <a:avLst/>
          </a:prstGeom>
          <a:solidFill>
            <a:schemeClr val="accent1">
              <a:lumMod val="20000"/>
              <a:lumOff val="80000"/>
            </a:schemeClr>
          </a:solidFill>
          <a:ln>
            <a:solidFill>
              <a:schemeClr val="accent1"/>
            </a:solidFill>
          </a:ln>
        </p:spPr>
        <p:txBody>
          <a:bodyPr wrap="square" lIns="93992" tIns="46994" rIns="93992" bIns="46994" rtlCol="0">
            <a:spAutoFit/>
          </a:bodyPr>
          <a:lstStyle/>
          <a:p>
            <a:r>
              <a:rPr lang="en-GB" b="1" dirty="0">
                <a:solidFill>
                  <a:schemeClr val="tx2"/>
                </a:solidFill>
                <a:latin typeface="Lucida Sans" pitchFamily="34" charset="0"/>
              </a:rPr>
              <a:t>Equity Market Round-up</a:t>
            </a:r>
          </a:p>
        </p:txBody>
      </p:sp>
      <p:pic>
        <p:nvPicPr>
          <p:cNvPr id="3" name="Picture 2"/>
          <p:cNvPicPr>
            <a:picLocks noChangeAspect="1" noChangeArrowheads="1"/>
          </p:cNvPicPr>
          <p:nvPr/>
        </p:nvPicPr>
        <p:blipFill>
          <a:blip r:embed="rId2" cstate="print"/>
          <a:srcRect/>
          <a:stretch>
            <a:fillRect/>
          </a:stretch>
        </p:blipFill>
        <p:spPr bwMode="auto">
          <a:xfrm>
            <a:off x="11691390" y="227302"/>
            <a:ext cx="1458007" cy="253234"/>
          </a:xfrm>
          <a:prstGeom prst="rect">
            <a:avLst/>
          </a:prstGeom>
          <a:noFill/>
          <a:ln w="9525">
            <a:noFill/>
            <a:miter lim="800000"/>
            <a:headEnd/>
            <a:tailEnd/>
          </a:ln>
        </p:spPr>
      </p:pic>
      <p:sp>
        <p:nvSpPr>
          <p:cNvPr id="11" name="TextBox 68"/>
          <p:cNvSpPr txBox="1">
            <a:spLocks noChangeArrowheads="1"/>
          </p:cNvSpPr>
          <p:nvPr/>
        </p:nvSpPr>
        <p:spPr bwMode="auto">
          <a:xfrm>
            <a:off x="-59639" y="7057280"/>
            <a:ext cx="4132117" cy="215407"/>
          </a:xfrm>
          <a:prstGeom prst="rect">
            <a:avLst/>
          </a:prstGeom>
          <a:noFill/>
          <a:ln w="9525">
            <a:noFill/>
            <a:miter lim="800000"/>
            <a:headEnd/>
            <a:tailEnd/>
          </a:ln>
        </p:spPr>
        <p:txBody>
          <a:bodyPr lIns="91404" tIns="45702" rIns="91404" bIns="45702">
            <a:spAutoFit/>
          </a:bodyPr>
          <a:lstStyle/>
          <a:p>
            <a:r>
              <a:rPr lang="en-US" sz="800" dirty="0">
                <a:latin typeface="Lucida Sans" pitchFamily="34" charset="0"/>
              </a:rPr>
              <a:t>  Source: Trustfund Pensions Plc Research; NSE</a:t>
            </a:r>
          </a:p>
        </p:txBody>
      </p:sp>
      <p:sp>
        <p:nvSpPr>
          <p:cNvPr id="10" name="Slide Number Placeholder 9"/>
          <p:cNvSpPr>
            <a:spLocks noGrp="1"/>
          </p:cNvSpPr>
          <p:nvPr>
            <p:ph type="sldNum" sz="quarter" idx="12"/>
          </p:nvPr>
        </p:nvSpPr>
        <p:spPr>
          <a:xfrm>
            <a:off x="9790898" y="7132365"/>
            <a:ext cx="3066311" cy="398764"/>
          </a:xfrm>
        </p:spPr>
        <p:txBody>
          <a:bodyPr/>
          <a:lstStyle/>
          <a:p>
            <a:fld id="{120F826B-B52E-4887-9F3F-762C80D1A669}" type="slidenum">
              <a:rPr lang="en-GB" smtClean="0"/>
              <a:pPr/>
              <a:t>4</a:t>
            </a:fld>
            <a:endParaRPr lang="en-GB" dirty="0"/>
          </a:p>
        </p:txBody>
      </p:sp>
      <p:sp>
        <p:nvSpPr>
          <p:cNvPr id="13" name="Footer Placeholder 12"/>
          <p:cNvSpPr>
            <a:spLocks noGrp="1"/>
          </p:cNvSpPr>
          <p:nvPr>
            <p:ph type="ftr" sz="quarter" idx="11"/>
          </p:nvPr>
        </p:nvSpPr>
        <p:spPr>
          <a:xfrm>
            <a:off x="4489955" y="7162572"/>
            <a:ext cx="4161420" cy="398764"/>
          </a:xfrm>
        </p:spPr>
        <p:txBody>
          <a:bodyPr/>
          <a:lstStyle/>
          <a:p>
            <a:r>
              <a:rPr lang="en-GB"/>
              <a:t>copyright(c)Trustfund Pensions Plc</a:t>
            </a:r>
            <a:endParaRPr lang="en-GB" dirty="0"/>
          </a:p>
        </p:txBody>
      </p:sp>
      <p:sp>
        <p:nvSpPr>
          <p:cNvPr id="5" name="TextBox 4"/>
          <p:cNvSpPr txBox="1"/>
          <p:nvPr/>
        </p:nvSpPr>
        <p:spPr>
          <a:xfrm>
            <a:off x="132634" y="648607"/>
            <a:ext cx="5940000" cy="307777"/>
          </a:xfrm>
          <a:prstGeom prst="rect">
            <a:avLst/>
          </a:prstGeom>
          <a:solidFill>
            <a:schemeClr val="tx2">
              <a:lumMod val="50000"/>
            </a:schemeClr>
          </a:solidFill>
        </p:spPr>
        <p:txBody>
          <a:bodyPr wrap="square" rtlCol="0">
            <a:spAutoFit/>
          </a:bodyPr>
          <a:lstStyle/>
          <a:p>
            <a:r>
              <a:rPr lang="en-GB" sz="1400" b="1" dirty="0">
                <a:solidFill>
                  <a:schemeClr val="bg1"/>
                </a:solidFill>
                <a:latin typeface="Lucida Sans" panose="020B0602030504020204" pitchFamily="34" charset="0"/>
              </a:rPr>
              <a:t>The Nigeria equity market has returned 31.71% YTD</a:t>
            </a:r>
          </a:p>
        </p:txBody>
      </p:sp>
      <p:sp>
        <p:nvSpPr>
          <p:cNvPr id="7" name="TextBox 6"/>
          <p:cNvSpPr txBox="1"/>
          <p:nvPr/>
        </p:nvSpPr>
        <p:spPr>
          <a:xfrm>
            <a:off x="6282630" y="576560"/>
            <a:ext cx="6768000" cy="3600000"/>
          </a:xfrm>
          <a:prstGeom prst="rect">
            <a:avLst/>
          </a:prstGeom>
          <a:noFill/>
          <a:ln>
            <a:solidFill>
              <a:schemeClr val="bg2">
                <a:lumMod val="10000"/>
              </a:schemeClr>
            </a:solidFill>
          </a:ln>
        </p:spPr>
        <p:txBody>
          <a:bodyPr wrap="square" rtlCol="0">
            <a:spAutoFit/>
          </a:bodyPr>
          <a:lstStyle/>
          <a:p>
            <a:pPr algn="just">
              <a:spcBef>
                <a:spcPts val="600"/>
              </a:spcBef>
              <a:spcAft>
                <a:spcPts val="600"/>
              </a:spcAft>
            </a:pPr>
            <a:r>
              <a:rPr lang="en-GB" sz="1600" u="sng" dirty="0">
                <a:latin typeface="Lucida Sans" panose="020B0602030504020204" pitchFamily="34" charset="0"/>
              </a:rPr>
              <a:t>Equity Market Commentary</a:t>
            </a:r>
          </a:p>
          <a:p>
            <a:pPr marL="171450" indent="-171450" algn="just">
              <a:spcBef>
                <a:spcPts val="600"/>
              </a:spcBef>
              <a:spcAft>
                <a:spcPts val="600"/>
              </a:spcAft>
              <a:buFont typeface="Wingdings" panose="05000000000000000000" pitchFamily="2" charset="2"/>
              <a:buChar char="§"/>
            </a:pPr>
            <a:r>
              <a:rPr lang="en-GB" sz="1200" dirty="0"/>
              <a:t>The Nigerian equity market closed August bearish (-0.95%). Key downsides to stocks performance include: profit taking on large cap counters and relatively high bond yield (16% average).</a:t>
            </a:r>
          </a:p>
          <a:p>
            <a:pPr marL="171450" indent="-171450" algn="just">
              <a:spcBef>
                <a:spcPts val="600"/>
              </a:spcBef>
              <a:spcAft>
                <a:spcPts val="600"/>
              </a:spcAft>
              <a:buFont typeface="Wingdings" panose="05000000000000000000" pitchFamily="2" charset="2"/>
              <a:buChar char="§"/>
            </a:pPr>
            <a:r>
              <a:rPr lang="en-GB" sz="1200" dirty="0"/>
              <a:t>At 31.71%, Year To Date(Ytd) return remained attractive in the month and is expected to sustain the high through the year as confidence further improves in the economy on tapered inflation rate and rising PMI. </a:t>
            </a:r>
          </a:p>
          <a:p>
            <a:pPr marL="171450" indent="-171450" algn="just">
              <a:spcBef>
                <a:spcPts val="600"/>
              </a:spcBef>
              <a:spcAft>
                <a:spcPts val="600"/>
              </a:spcAft>
              <a:buFont typeface="Wingdings" panose="05000000000000000000" pitchFamily="2" charset="2"/>
              <a:buChar char="§"/>
            </a:pPr>
            <a:r>
              <a:rPr lang="en-GB" sz="1200" dirty="0"/>
              <a:t>Equity return in our RSA portfolio remained supportive of the NAV, as it increased further to 38.01% in August from 34.37% returned in July. </a:t>
            </a:r>
          </a:p>
          <a:p>
            <a:pPr marL="171450" indent="-171450" algn="just">
              <a:spcBef>
                <a:spcPts val="600"/>
              </a:spcBef>
              <a:spcAft>
                <a:spcPts val="600"/>
              </a:spcAft>
              <a:buFont typeface="Wingdings" panose="05000000000000000000" pitchFamily="2" charset="2"/>
              <a:buChar char="§"/>
            </a:pPr>
            <a:r>
              <a:rPr lang="en-GB" sz="1200" dirty="0"/>
              <a:t>Hence, we will continue to explore stocks with sound fundamentals and the potential to turn in attractive dividend yield by year end.</a:t>
            </a:r>
          </a:p>
          <a:p>
            <a:pPr marL="171450" indent="-171450" algn="just">
              <a:spcBef>
                <a:spcPts val="600"/>
              </a:spcBef>
              <a:spcAft>
                <a:spcPts val="600"/>
              </a:spcAft>
              <a:buFont typeface="Wingdings" panose="05000000000000000000" pitchFamily="2" charset="2"/>
              <a:buChar char="§"/>
            </a:pPr>
            <a:r>
              <a:rPr lang="en-GB" sz="1200" dirty="0"/>
              <a:t>Broad market P/E and Dividend yield are currently at 11.4x and 4.0%, respectively - indicating attractive upside for long term equity positions. </a:t>
            </a:r>
          </a:p>
          <a:p>
            <a:pPr marL="171450" indent="-171450" algn="just">
              <a:spcBef>
                <a:spcPts val="600"/>
              </a:spcBef>
              <a:spcAft>
                <a:spcPts val="600"/>
              </a:spcAft>
              <a:buFont typeface="Wingdings" panose="05000000000000000000" pitchFamily="2" charset="2"/>
              <a:buChar char="§"/>
            </a:pPr>
            <a:r>
              <a:rPr lang="en-GB" sz="1200" dirty="0"/>
              <a:t>Our top sector picks are Financials (4.1x P/E; 6.4% div yield) Industrial Goods (13.1x P/E; 3.6% div yield) and Conglomerates (8.0x P/E; 5.4% div yield).</a:t>
            </a:r>
          </a:p>
          <a:p>
            <a:pPr marL="171450" indent="-171450" algn="just">
              <a:spcBef>
                <a:spcPts val="600"/>
              </a:spcBef>
              <a:spcAft>
                <a:spcPts val="600"/>
              </a:spcAft>
              <a:buFont typeface="Wingdings" panose="05000000000000000000" pitchFamily="2" charset="2"/>
              <a:buChar char="§"/>
            </a:pPr>
            <a:endParaRPr lang="en-GB" sz="1200" dirty="0">
              <a:latin typeface="Lucida Sans" pitchFamily="34" charset="0"/>
            </a:endParaRPr>
          </a:p>
          <a:p>
            <a:pPr algn="just">
              <a:spcBef>
                <a:spcPts val="600"/>
              </a:spcBef>
              <a:spcAft>
                <a:spcPts val="600"/>
              </a:spcAft>
            </a:pPr>
            <a:endParaRPr lang="en-GB" sz="1200" dirty="0">
              <a:latin typeface="Lucida Sans" pitchFamily="34" charset="0"/>
            </a:endParaRPr>
          </a:p>
          <a:p>
            <a:pPr algn="just">
              <a:spcBef>
                <a:spcPts val="600"/>
              </a:spcBef>
              <a:spcAft>
                <a:spcPts val="600"/>
              </a:spcAft>
            </a:pPr>
            <a:endParaRPr lang="en-GB" sz="1200" u="sng" dirty="0">
              <a:latin typeface="Lucida Sans" panose="020B0602030504020204" pitchFamily="34" charset="0"/>
            </a:endParaRPr>
          </a:p>
        </p:txBody>
      </p:sp>
      <p:cxnSp>
        <p:nvCxnSpPr>
          <p:cNvPr id="19" name="Straight Connector 18"/>
          <p:cNvCxnSpPr/>
          <p:nvPr/>
        </p:nvCxnSpPr>
        <p:spPr>
          <a:xfrm flipV="1">
            <a:off x="41405" y="7273304"/>
            <a:ext cx="13141325" cy="34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26606" y="4320976"/>
            <a:ext cx="5940000" cy="276999"/>
          </a:xfrm>
          <a:prstGeom prst="rect">
            <a:avLst/>
          </a:prstGeom>
          <a:solidFill>
            <a:schemeClr val="tx2">
              <a:lumMod val="50000"/>
            </a:schemeClr>
          </a:solidFill>
        </p:spPr>
        <p:txBody>
          <a:bodyPr wrap="square" rtlCol="0">
            <a:spAutoFit/>
          </a:bodyPr>
          <a:lstStyle/>
          <a:p>
            <a:r>
              <a:rPr lang="en-GB" sz="1200" b="1" dirty="0">
                <a:solidFill>
                  <a:schemeClr val="bg1"/>
                </a:solidFill>
                <a:latin typeface="Lucida Sans" panose="020B0602030504020204" pitchFamily="34" charset="0"/>
              </a:rPr>
              <a:t>Monthly Equity Movement</a:t>
            </a:r>
          </a:p>
        </p:txBody>
      </p:sp>
      <p:cxnSp>
        <p:nvCxnSpPr>
          <p:cNvPr id="16" name="Straight Connector 15"/>
          <p:cNvCxnSpPr/>
          <p:nvPr/>
        </p:nvCxnSpPr>
        <p:spPr>
          <a:xfrm>
            <a:off x="126606" y="7021280"/>
            <a:ext cx="5940000" cy="3600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7" name="Chart 16">
            <a:extLst>
              <a:ext uri="{FF2B5EF4-FFF2-40B4-BE49-F238E27FC236}">
                <a16:creationId xmlns:a16="http://schemas.microsoft.com/office/drawing/2014/main" id="{00000000-0008-0000-0500-000008000000}"/>
              </a:ext>
            </a:extLst>
          </p:cNvPr>
          <p:cNvGraphicFramePr>
            <a:graphicFrameLocks/>
          </p:cNvGraphicFramePr>
          <p:nvPr>
            <p:extLst>
              <p:ext uri="{D42A27DB-BD31-4B8C-83A1-F6EECF244321}">
                <p14:modId xmlns:p14="http://schemas.microsoft.com/office/powerpoint/2010/main" val="844986121"/>
              </p:ext>
            </p:extLst>
          </p:nvPr>
        </p:nvGraphicFramePr>
        <p:xfrm>
          <a:off x="-25761" y="4631260"/>
          <a:ext cx="6092367" cy="2384568"/>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a:extLst>
              <a:ext uri="{FF2B5EF4-FFF2-40B4-BE49-F238E27FC236}">
                <a16:creationId xmlns:a16="http://schemas.microsoft.com/office/drawing/2014/main" id="{A62110E1-2C43-43EC-BCC9-560A6F36373A}"/>
              </a:ext>
            </a:extLst>
          </p:cNvPr>
          <p:cNvPicPr>
            <a:picLocks noChangeAspect="1"/>
          </p:cNvPicPr>
          <p:nvPr/>
        </p:nvPicPr>
        <p:blipFill>
          <a:blip r:embed="rId4"/>
          <a:stretch>
            <a:fillRect/>
          </a:stretch>
        </p:blipFill>
        <p:spPr>
          <a:xfrm>
            <a:off x="6282630" y="4320976"/>
            <a:ext cx="6768001" cy="2890056"/>
          </a:xfrm>
          <a:prstGeom prst="rect">
            <a:avLst/>
          </a:prstGeom>
        </p:spPr>
      </p:pic>
      <p:graphicFrame>
        <p:nvGraphicFramePr>
          <p:cNvPr id="18" name="Chart 17">
            <a:extLst>
              <a:ext uri="{FF2B5EF4-FFF2-40B4-BE49-F238E27FC236}">
                <a16:creationId xmlns:a16="http://schemas.microsoft.com/office/drawing/2014/main" id="{7F74EE2D-8D28-4E98-ACFC-5E383DB578DE}"/>
              </a:ext>
            </a:extLst>
          </p:cNvPr>
          <p:cNvGraphicFramePr>
            <a:graphicFrameLocks/>
          </p:cNvGraphicFramePr>
          <p:nvPr>
            <p:extLst>
              <p:ext uri="{D42A27DB-BD31-4B8C-83A1-F6EECF244321}">
                <p14:modId xmlns:p14="http://schemas.microsoft.com/office/powerpoint/2010/main" val="2921240170"/>
              </p:ext>
            </p:extLst>
          </p:nvPr>
        </p:nvGraphicFramePr>
        <p:xfrm>
          <a:off x="126606" y="992385"/>
          <a:ext cx="5940000" cy="329184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Chart 24">
            <a:extLst>
              <a:ext uri="{FF2B5EF4-FFF2-40B4-BE49-F238E27FC236}">
                <a16:creationId xmlns:a16="http://schemas.microsoft.com/office/drawing/2014/main" id="{C18EA519-B01E-48E0-B18F-E07F3625C800}"/>
              </a:ext>
            </a:extLst>
          </p:cNvPr>
          <p:cNvGraphicFramePr>
            <a:graphicFrameLocks/>
          </p:cNvGraphicFramePr>
          <p:nvPr>
            <p:extLst>
              <p:ext uri="{D42A27DB-BD31-4B8C-83A1-F6EECF244321}">
                <p14:modId xmlns:p14="http://schemas.microsoft.com/office/powerpoint/2010/main" val="3765941826"/>
              </p:ext>
            </p:extLst>
          </p:nvPr>
        </p:nvGraphicFramePr>
        <p:xfrm>
          <a:off x="69292" y="4218182"/>
          <a:ext cx="6573378" cy="29449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 17">
            <a:extLst>
              <a:ext uri="{FF2B5EF4-FFF2-40B4-BE49-F238E27FC236}">
                <a16:creationId xmlns:a16="http://schemas.microsoft.com/office/drawing/2014/main" id="{00000000-0008-0000-0100-000006000000}"/>
              </a:ext>
            </a:extLst>
          </p:cNvPr>
          <p:cNvGraphicFramePr>
            <a:graphicFrameLocks/>
          </p:cNvGraphicFramePr>
          <p:nvPr>
            <p:extLst>
              <p:ext uri="{D42A27DB-BD31-4B8C-83A1-F6EECF244321}">
                <p14:modId xmlns:p14="http://schemas.microsoft.com/office/powerpoint/2010/main" val="2600454337"/>
              </p:ext>
            </p:extLst>
          </p:nvPr>
        </p:nvGraphicFramePr>
        <p:xfrm>
          <a:off x="18630" y="644456"/>
          <a:ext cx="6480024" cy="3064844"/>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8067" y="155514"/>
            <a:ext cx="13180111" cy="387294"/>
          </a:xfrm>
          <a:prstGeom prst="rect">
            <a:avLst/>
          </a:prstGeom>
          <a:solidFill>
            <a:schemeClr val="accent1">
              <a:lumMod val="20000"/>
              <a:lumOff val="80000"/>
            </a:schemeClr>
          </a:solidFill>
          <a:ln>
            <a:solidFill>
              <a:schemeClr val="accent1"/>
            </a:solidFill>
          </a:ln>
        </p:spPr>
        <p:txBody>
          <a:bodyPr wrap="square" lIns="93992" tIns="46994" rIns="93992" bIns="46994" rtlCol="0">
            <a:spAutoFit/>
          </a:bodyPr>
          <a:lstStyle/>
          <a:p>
            <a:r>
              <a:rPr lang="en-GB" b="1" dirty="0">
                <a:solidFill>
                  <a:schemeClr val="tx2"/>
                </a:solidFill>
                <a:latin typeface="Lucida Sans" pitchFamily="34" charset="0"/>
              </a:rPr>
              <a:t>Market – Fixed Income; </a:t>
            </a:r>
            <a:r>
              <a:rPr lang="en-GB" sz="1600" b="1" i="1" dirty="0">
                <a:solidFill>
                  <a:schemeClr val="tx2"/>
                </a:solidFill>
                <a:latin typeface="Lucida Sans" pitchFamily="34" charset="0"/>
              </a:rPr>
              <a:t>Average long term yield sustained the 16% levels in August  </a:t>
            </a:r>
            <a:endParaRPr lang="en-GB" b="1" i="1" dirty="0">
              <a:solidFill>
                <a:schemeClr val="tx2"/>
              </a:solidFill>
              <a:latin typeface="Lucida Sans" pitchFamily="34" charset="0"/>
            </a:endParaRPr>
          </a:p>
        </p:txBody>
      </p:sp>
      <p:pic>
        <p:nvPicPr>
          <p:cNvPr id="3" name="Picture 2"/>
          <p:cNvPicPr>
            <a:picLocks noChangeAspect="1" noChangeArrowheads="1"/>
          </p:cNvPicPr>
          <p:nvPr/>
        </p:nvPicPr>
        <p:blipFill>
          <a:blip r:embed="rId4" cstate="print"/>
          <a:srcRect/>
          <a:stretch>
            <a:fillRect/>
          </a:stretch>
        </p:blipFill>
        <p:spPr bwMode="auto">
          <a:xfrm>
            <a:off x="11691390" y="227302"/>
            <a:ext cx="1458007" cy="253234"/>
          </a:xfrm>
          <a:prstGeom prst="rect">
            <a:avLst/>
          </a:prstGeom>
          <a:noFill/>
          <a:ln w="9525">
            <a:noFill/>
            <a:miter lim="800000"/>
            <a:headEnd/>
            <a:tailEnd/>
          </a:ln>
        </p:spPr>
      </p:pic>
      <p:sp>
        <p:nvSpPr>
          <p:cNvPr id="11" name="TextBox 68"/>
          <p:cNvSpPr txBox="1">
            <a:spLocks noChangeArrowheads="1"/>
          </p:cNvSpPr>
          <p:nvPr/>
        </p:nvSpPr>
        <p:spPr bwMode="auto">
          <a:xfrm>
            <a:off x="-134137" y="7057280"/>
            <a:ext cx="4132117" cy="230796"/>
          </a:xfrm>
          <a:prstGeom prst="rect">
            <a:avLst/>
          </a:prstGeom>
          <a:noFill/>
          <a:ln w="9525">
            <a:noFill/>
            <a:miter lim="800000"/>
            <a:headEnd/>
            <a:tailEnd/>
          </a:ln>
        </p:spPr>
        <p:txBody>
          <a:bodyPr lIns="91404" tIns="45702" rIns="91404" bIns="45702">
            <a:spAutoFit/>
          </a:bodyPr>
          <a:lstStyle/>
          <a:p>
            <a:r>
              <a:rPr lang="en-US" sz="900" dirty="0">
                <a:latin typeface="Lucida Sans" pitchFamily="34" charset="0"/>
              </a:rPr>
              <a:t>  Source: Trustfund Pensions Plc Research; Bloomberg</a:t>
            </a:r>
          </a:p>
        </p:txBody>
      </p:sp>
      <p:sp>
        <p:nvSpPr>
          <p:cNvPr id="15" name="TextBox 14"/>
          <p:cNvSpPr txBox="1"/>
          <p:nvPr/>
        </p:nvSpPr>
        <p:spPr>
          <a:xfrm>
            <a:off x="6642670" y="3853288"/>
            <a:ext cx="6456486" cy="3348000"/>
          </a:xfrm>
          <a:prstGeom prst="rect">
            <a:avLst/>
          </a:prstGeom>
          <a:noFill/>
          <a:ln w="3175">
            <a:noFill/>
          </a:ln>
        </p:spPr>
        <p:txBody>
          <a:bodyPr wrap="square" lIns="91404" tIns="45702" rIns="91404" bIns="45702" rtlCol="0">
            <a:spAutoFit/>
          </a:bodyPr>
          <a:lstStyle/>
          <a:p>
            <a:pPr marL="342900" indent="-342900" algn="just">
              <a:lnSpc>
                <a:spcPct val="150000"/>
              </a:lnSpc>
              <a:spcBef>
                <a:spcPct val="20000"/>
              </a:spcBef>
              <a:buFont typeface="Arial" charset="0"/>
              <a:buChar char="•"/>
              <a:defRPr/>
            </a:pPr>
            <a:r>
              <a:rPr lang="en-GB" sz="1100" b="1" dirty="0"/>
              <a:t>With inflation dropping to 16.01% in August, we expect average bond yields to trend lower in the month ahead.</a:t>
            </a:r>
          </a:p>
          <a:p>
            <a:pPr marL="342900" indent="-342900" algn="just">
              <a:lnSpc>
                <a:spcPct val="150000"/>
              </a:lnSpc>
              <a:spcBef>
                <a:spcPct val="20000"/>
              </a:spcBef>
              <a:buFont typeface="Arial" charset="0"/>
              <a:buChar char="•"/>
              <a:defRPr/>
            </a:pPr>
            <a:r>
              <a:rPr lang="en-GB" sz="1100" b="1" dirty="0"/>
              <a:t>However, average bond yield ended August at 17.01%; after rising by 0.32% across tenors from July close of 16.69%. This was broadly due to abstinence from local bond by investors who wanted to be sure of the direction of July inflation reading. </a:t>
            </a:r>
          </a:p>
          <a:p>
            <a:pPr marL="342900" indent="-342900" algn="just">
              <a:lnSpc>
                <a:spcPct val="150000"/>
              </a:lnSpc>
              <a:spcBef>
                <a:spcPct val="20000"/>
              </a:spcBef>
              <a:buFont typeface="Arial" charset="0"/>
              <a:buChar char="•"/>
              <a:defRPr/>
            </a:pPr>
            <a:r>
              <a:rPr lang="en-GB" sz="1100" b="1" dirty="0"/>
              <a:t>The mid and long ends of the curve recorded 133bps and 151bps expansion respectively, owing to selloff of the Jan 2026, Nov 2028 and March 2036 instruments.</a:t>
            </a:r>
          </a:p>
          <a:p>
            <a:pPr marL="342900" indent="-342900" algn="just">
              <a:lnSpc>
                <a:spcPct val="150000"/>
              </a:lnSpc>
              <a:spcBef>
                <a:spcPct val="20000"/>
              </a:spcBef>
              <a:buFont typeface="Arial" charset="0"/>
              <a:buChar char="•"/>
              <a:defRPr/>
            </a:pPr>
            <a:r>
              <a:rPr lang="en-GB" sz="1100" b="1" dirty="0"/>
              <a:t>Yields for the benchmark 7-year, 10-year and 20-year bonds  closed at 16.57%, 16.76% and 16.78%, respectively.</a:t>
            </a:r>
          </a:p>
          <a:p>
            <a:pPr marL="342900" indent="-342900" algn="just">
              <a:lnSpc>
                <a:spcPct val="150000"/>
              </a:lnSpc>
              <a:spcBef>
                <a:spcPct val="20000"/>
              </a:spcBef>
              <a:buFont typeface="Arial" charset="0"/>
              <a:buChar char="•"/>
              <a:defRPr/>
            </a:pPr>
            <a:r>
              <a:rPr lang="en-GB" sz="1100" b="1" dirty="0"/>
              <a:t>We reiterate our attraction to medium to long term bonds (maturities of 7-18 years). Medium term bonds have lower “effective duration” (responds less to changes in yields) and are preferred for re-investment given our outlook for lower yield in the months ahead.</a:t>
            </a:r>
          </a:p>
          <a:p>
            <a:pPr algn="just">
              <a:spcBef>
                <a:spcPts val="1200"/>
              </a:spcBef>
              <a:spcAft>
                <a:spcPts val="600"/>
              </a:spcAft>
            </a:pPr>
            <a:endParaRPr lang="en-GB" sz="1100" b="1" dirty="0"/>
          </a:p>
          <a:p>
            <a:pPr>
              <a:spcBef>
                <a:spcPts val="1200"/>
              </a:spcBef>
              <a:spcAft>
                <a:spcPts val="600"/>
              </a:spcAft>
            </a:pPr>
            <a:endParaRPr lang="en-GB" sz="1800" b="1" dirty="0"/>
          </a:p>
        </p:txBody>
      </p:sp>
      <p:sp>
        <p:nvSpPr>
          <p:cNvPr id="20" name="Slide Number Placeholder 19"/>
          <p:cNvSpPr>
            <a:spLocks noGrp="1"/>
          </p:cNvSpPr>
          <p:nvPr>
            <p:ph type="sldNum" sz="quarter" idx="12"/>
          </p:nvPr>
        </p:nvSpPr>
        <p:spPr>
          <a:xfrm>
            <a:off x="9999689" y="7162572"/>
            <a:ext cx="3066311" cy="398764"/>
          </a:xfrm>
        </p:spPr>
        <p:txBody>
          <a:bodyPr/>
          <a:lstStyle/>
          <a:p>
            <a:fld id="{120F826B-B52E-4887-9F3F-762C80D1A669}" type="slidenum">
              <a:rPr lang="en-GB" smtClean="0"/>
              <a:pPr/>
              <a:t>5</a:t>
            </a:fld>
            <a:endParaRPr lang="en-GB" dirty="0"/>
          </a:p>
        </p:txBody>
      </p:sp>
      <p:sp>
        <p:nvSpPr>
          <p:cNvPr id="5" name="TextBox 4"/>
          <p:cNvSpPr txBox="1"/>
          <p:nvPr/>
        </p:nvSpPr>
        <p:spPr>
          <a:xfrm>
            <a:off x="7362750" y="556815"/>
            <a:ext cx="3456384" cy="307777"/>
          </a:xfrm>
          <a:prstGeom prst="rect">
            <a:avLst/>
          </a:prstGeom>
          <a:noFill/>
        </p:spPr>
        <p:txBody>
          <a:bodyPr wrap="square" rtlCol="0">
            <a:spAutoFit/>
          </a:bodyPr>
          <a:lstStyle/>
          <a:p>
            <a:r>
              <a:rPr lang="en-GB" sz="1400" b="1" i="1" u="sng" dirty="0">
                <a:latin typeface="Lucida Sans" panose="020B0602030504020204" pitchFamily="34" charset="0"/>
              </a:rPr>
              <a:t>Secondary Market T-bills Rate (%)</a:t>
            </a:r>
          </a:p>
        </p:txBody>
      </p:sp>
      <p:sp>
        <p:nvSpPr>
          <p:cNvPr id="4" name="TextBox 3"/>
          <p:cNvSpPr txBox="1"/>
          <p:nvPr/>
        </p:nvSpPr>
        <p:spPr>
          <a:xfrm>
            <a:off x="89942" y="3735620"/>
            <a:ext cx="6408712" cy="338554"/>
          </a:xfrm>
          <a:prstGeom prst="rect">
            <a:avLst/>
          </a:prstGeom>
          <a:solidFill>
            <a:schemeClr val="accent1">
              <a:lumMod val="75000"/>
            </a:schemeClr>
          </a:solidFill>
        </p:spPr>
        <p:txBody>
          <a:bodyPr wrap="square" rtlCol="0">
            <a:spAutoFit/>
          </a:bodyPr>
          <a:lstStyle/>
          <a:p>
            <a:r>
              <a:rPr lang="en-GB" sz="1600" dirty="0">
                <a:solidFill>
                  <a:schemeClr val="bg1"/>
                </a:solidFill>
              </a:rPr>
              <a:t>2016 10-year Bond Yield Trend (YTD)</a:t>
            </a:r>
          </a:p>
        </p:txBody>
      </p:sp>
      <p:sp>
        <p:nvSpPr>
          <p:cNvPr id="17" name="TextBox 16"/>
          <p:cNvSpPr txBox="1"/>
          <p:nvPr/>
        </p:nvSpPr>
        <p:spPr>
          <a:xfrm>
            <a:off x="676622" y="4175943"/>
            <a:ext cx="5029944" cy="577081"/>
          </a:xfrm>
          <a:prstGeom prst="rect">
            <a:avLst/>
          </a:prstGeom>
          <a:noFill/>
        </p:spPr>
        <p:txBody>
          <a:bodyPr wrap="square" rtlCol="0">
            <a:spAutoFit/>
          </a:bodyPr>
          <a:lstStyle/>
          <a:p>
            <a:pPr algn="ctr"/>
            <a:r>
              <a:rPr lang="en-US" sz="1050" b="1" dirty="0">
                <a:latin typeface="+mn-lt"/>
              </a:rPr>
              <a:t>Accelerated inflation (now </a:t>
            </a:r>
            <a:r>
              <a:rPr lang="en-US" sz="1050" b="1" dirty="0"/>
              <a:t>16</a:t>
            </a:r>
            <a:r>
              <a:rPr lang="en-US" sz="1050" b="1" dirty="0">
                <a:latin typeface="+mn-lt"/>
              </a:rPr>
              <a:t>.01%) &amp; increased credit risk lifted Nigeria's bond yields.  </a:t>
            </a:r>
            <a:r>
              <a:rPr lang="en-US" sz="1050" b="1" dirty="0"/>
              <a:t>A</a:t>
            </a:r>
            <a:r>
              <a:rPr lang="en-US" sz="1050" b="1" dirty="0">
                <a:latin typeface="+mn-lt"/>
              </a:rPr>
              <a:t>verage 10-yr bond yield </a:t>
            </a:r>
            <a:r>
              <a:rPr lang="en-US" sz="1050" b="1" dirty="0"/>
              <a:t>closed August at 16.76%</a:t>
            </a:r>
            <a:r>
              <a:rPr lang="en-US" sz="1050" b="1" dirty="0">
                <a:latin typeface="+mn-lt"/>
              </a:rPr>
              <a:t>.</a:t>
            </a:r>
          </a:p>
          <a:p>
            <a:pPr algn="ctr"/>
            <a:endParaRPr lang="en-GB" sz="1050" b="1" dirty="0">
              <a:latin typeface="+mn-lt"/>
            </a:endParaRPr>
          </a:p>
        </p:txBody>
      </p:sp>
      <p:cxnSp>
        <p:nvCxnSpPr>
          <p:cNvPr id="8" name="Straight Connector 7"/>
          <p:cNvCxnSpPr/>
          <p:nvPr/>
        </p:nvCxnSpPr>
        <p:spPr>
          <a:xfrm flipV="1">
            <a:off x="6605144" y="3816920"/>
            <a:ext cx="6518246" cy="9736"/>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6642670" y="7201296"/>
            <a:ext cx="6372000" cy="0"/>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 name="Footer Placeholder 6"/>
          <p:cNvSpPr>
            <a:spLocks noGrp="1"/>
          </p:cNvSpPr>
          <p:nvPr>
            <p:ph type="ftr" sz="quarter" idx="11"/>
          </p:nvPr>
        </p:nvSpPr>
        <p:spPr>
          <a:xfrm>
            <a:off x="4338414" y="7162572"/>
            <a:ext cx="4161420" cy="398764"/>
          </a:xfrm>
        </p:spPr>
        <p:txBody>
          <a:bodyPr/>
          <a:lstStyle/>
          <a:p>
            <a:r>
              <a:rPr lang="en-GB" dirty="0"/>
              <a:t>copyright(c)Trustfund Pensions Plc</a:t>
            </a:r>
          </a:p>
        </p:txBody>
      </p:sp>
      <p:cxnSp>
        <p:nvCxnSpPr>
          <p:cNvPr id="19" name="Straight Connector 18"/>
          <p:cNvCxnSpPr/>
          <p:nvPr/>
        </p:nvCxnSpPr>
        <p:spPr>
          <a:xfrm flipV="1">
            <a:off x="18630" y="7273304"/>
            <a:ext cx="6264000" cy="0"/>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254716" y="864592"/>
            <a:ext cx="3096344" cy="769441"/>
          </a:xfrm>
          <a:prstGeom prst="rect">
            <a:avLst/>
          </a:prstGeom>
          <a:noFill/>
        </p:spPr>
        <p:txBody>
          <a:bodyPr wrap="square" rtlCol="0">
            <a:spAutoFit/>
          </a:bodyPr>
          <a:lstStyle/>
          <a:p>
            <a:pPr algn="ctr"/>
            <a:r>
              <a:rPr lang="en-GB" sz="1100" b="1" dirty="0">
                <a:latin typeface="Lucida Sans" panose="020B0602030504020204" pitchFamily="34" charset="0"/>
              </a:rPr>
              <a:t>The Nigerian Yield Curve; remained attractive at the short end even as the long end returned to the 17% levels in August</a:t>
            </a:r>
          </a:p>
        </p:txBody>
      </p:sp>
      <p:graphicFrame>
        <p:nvGraphicFramePr>
          <p:cNvPr id="21" name="Chart 20">
            <a:extLst>
              <a:ext uri="{FF2B5EF4-FFF2-40B4-BE49-F238E27FC236}">
                <a16:creationId xmlns:a16="http://schemas.microsoft.com/office/drawing/2014/main" id="{00000000-0008-0000-0100-000005000000}"/>
              </a:ext>
            </a:extLst>
          </p:cNvPr>
          <p:cNvGraphicFramePr>
            <a:graphicFrameLocks/>
          </p:cNvGraphicFramePr>
          <p:nvPr>
            <p:extLst>
              <p:ext uri="{D42A27DB-BD31-4B8C-83A1-F6EECF244321}">
                <p14:modId xmlns:p14="http://schemas.microsoft.com/office/powerpoint/2010/main" val="3790780116"/>
              </p:ext>
            </p:extLst>
          </p:nvPr>
        </p:nvGraphicFramePr>
        <p:xfrm>
          <a:off x="6642670" y="842275"/>
          <a:ext cx="6372000" cy="2867025"/>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a:extLst>
              <a:ext uri="{FF2B5EF4-FFF2-40B4-BE49-F238E27FC236}">
                <a16:creationId xmlns:a16="http://schemas.microsoft.com/office/drawing/2014/main" id="{BF759C6C-BE3B-4F85-8027-303C11744553}"/>
              </a:ext>
            </a:extLst>
          </p:cNvPr>
          <p:cNvGraphicFramePr>
            <a:graphicFrameLocks/>
          </p:cNvGraphicFramePr>
          <p:nvPr>
            <p:extLst>
              <p:ext uri="{D42A27DB-BD31-4B8C-83A1-F6EECF244321}">
                <p14:modId xmlns:p14="http://schemas.microsoft.com/office/powerpoint/2010/main" val="2029456194"/>
              </p:ext>
            </p:extLst>
          </p:nvPr>
        </p:nvGraphicFramePr>
        <p:xfrm>
          <a:off x="89943" y="526800"/>
          <a:ext cx="6479287" cy="4215251"/>
        </p:xfrm>
        <a:graphic>
          <a:graphicData uri="http://schemas.openxmlformats.org/drawingml/2006/chart">
            <c:chart xmlns:c="http://schemas.openxmlformats.org/drawingml/2006/chart" xmlns:r="http://schemas.openxmlformats.org/officeDocument/2006/relationships" r:id="rId3"/>
          </a:graphicData>
        </a:graphic>
      </p:graphicFrame>
      <p:sp>
        <p:nvSpPr>
          <p:cNvPr id="30" name="TextBox 29"/>
          <p:cNvSpPr txBox="1"/>
          <p:nvPr/>
        </p:nvSpPr>
        <p:spPr>
          <a:xfrm>
            <a:off x="89942" y="4753024"/>
            <a:ext cx="3115295" cy="277058"/>
          </a:xfrm>
          <a:prstGeom prst="rect">
            <a:avLst/>
          </a:prstGeom>
          <a:noFill/>
        </p:spPr>
        <p:txBody>
          <a:bodyPr wrap="none" rtlCol="0">
            <a:spAutoFit/>
          </a:bodyPr>
          <a:lstStyle/>
          <a:p>
            <a:r>
              <a:rPr lang="en-US" sz="1200" i="1" dirty="0"/>
              <a:t>Trustfund Pensions Plc Investment  Department</a:t>
            </a:r>
          </a:p>
        </p:txBody>
      </p:sp>
      <p:sp>
        <p:nvSpPr>
          <p:cNvPr id="38" name="Footer Placeholder 37"/>
          <p:cNvSpPr>
            <a:spLocks noGrp="1"/>
          </p:cNvSpPr>
          <p:nvPr>
            <p:ph type="ftr" sz="quarter" idx="11"/>
          </p:nvPr>
        </p:nvSpPr>
        <p:spPr>
          <a:xfrm>
            <a:off x="4121872" y="7175818"/>
            <a:ext cx="5337363" cy="365202"/>
          </a:xfrm>
        </p:spPr>
        <p:txBody>
          <a:bodyPr/>
          <a:lstStyle/>
          <a:p>
            <a:r>
              <a:rPr lang="en-GB" sz="1200" dirty="0"/>
              <a:t>copyright(c)Trustfund Pensions Plc</a:t>
            </a:r>
            <a:endParaRPr lang="en-US" sz="1200" dirty="0"/>
          </a:p>
        </p:txBody>
      </p:sp>
      <p:sp>
        <p:nvSpPr>
          <p:cNvPr id="27" name="TextBox 26"/>
          <p:cNvSpPr txBox="1"/>
          <p:nvPr/>
        </p:nvSpPr>
        <p:spPr>
          <a:xfrm>
            <a:off x="8220420" y="526800"/>
            <a:ext cx="3246786" cy="400110"/>
          </a:xfrm>
          <a:prstGeom prst="rect">
            <a:avLst/>
          </a:prstGeom>
          <a:noFill/>
        </p:spPr>
        <p:txBody>
          <a:bodyPr wrap="none" rtlCol="0">
            <a:spAutoFit/>
          </a:bodyPr>
          <a:lstStyle/>
          <a:p>
            <a:r>
              <a:rPr lang="en-US" sz="2000" b="1" dirty="0"/>
              <a:t>Summary of Asset Allocation</a:t>
            </a:r>
          </a:p>
        </p:txBody>
      </p:sp>
      <p:sp>
        <p:nvSpPr>
          <p:cNvPr id="33" name="TextBox 32"/>
          <p:cNvSpPr txBox="1"/>
          <p:nvPr/>
        </p:nvSpPr>
        <p:spPr>
          <a:xfrm>
            <a:off x="7637689" y="4368884"/>
            <a:ext cx="4726690" cy="600164"/>
          </a:xfrm>
          <a:prstGeom prst="rect">
            <a:avLst/>
          </a:prstGeom>
          <a:noFill/>
        </p:spPr>
        <p:txBody>
          <a:bodyPr wrap="square" rtlCol="0">
            <a:spAutoFit/>
          </a:bodyPr>
          <a:lstStyle/>
          <a:p>
            <a:pPr algn="ctr"/>
            <a:r>
              <a:rPr lang="en-US" sz="1100" b="1" i="1" dirty="0"/>
              <a:t>*The RSA portfolio maintains a defensive style which helps to protect </a:t>
            </a:r>
          </a:p>
          <a:p>
            <a:pPr algn="ctr"/>
            <a:r>
              <a:rPr lang="en-US" sz="1100" b="1" i="1" dirty="0"/>
              <a:t>Investment value from unanticipated shocks to asset prices </a:t>
            </a:r>
          </a:p>
          <a:p>
            <a:pPr algn="ctr"/>
            <a:r>
              <a:rPr lang="en-US" sz="1100" b="1" i="1" dirty="0"/>
              <a:t>* Gross return includes fees</a:t>
            </a:r>
          </a:p>
        </p:txBody>
      </p:sp>
      <p:cxnSp>
        <p:nvCxnSpPr>
          <p:cNvPr id="29" name="Straight Connector 28"/>
          <p:cNvCxnSpPr>
            <a:cxnSpLocks/>
          </p:cNvCxnSpPr>
          <p:nvPr/>
        </p:nvCxnSpPr>
        <p:spPr>
          <a:xfrm flipH="1">
            <a:off x="6749254" y="432544"/>
            <a:ext cx="1424" cy="4597538"/>
          </a:xfrm>
          <a:prstGeom prst="line">
            <a:avLst/>
          </a:prstGeom>
          <a:ln w="28575">
            <a:solidFill>
              <a:schemeClr val="accent5">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0800000">
            <a:off x="127374" y="5041055"/>
            <a:ext cx="1285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9398" y="7273304"/>
            <a:ext cx="13140000" cy="1326"/>
          </a:xfrm>
          <a:prstGeom prst="line">
            <a:avLst/>
          </a:prstGeom>
          <a:ln w="28575">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2008" y="72504"/>
            <a:ext cx="12907366" cy="387597"/>
          </a:xfrm>
          <a:prstGeom prst="rect">
            <a:avLst/>
          </a:prstGeom>
          <a:solidFill>
            <a:schemeClr val="accent1">
              <a:lumMod val="20000"/>
              <a:lumOff val="80000"/>
            </a:schemeClr>
          </a:solidFill>
          <a:ln>
            <a:solidFill>
              <a:schemeClr val="accent1"/>
            </a:solidFill>
          </a:ln>
        </p:spPr>
        <p:txBody>
          <a:bodyPr wrap="square" lIns="79049" tIns="39524" rIns="79049" bIns="39524" rtlCol="0">
            <a:spAutoFit/>
          </a:bodyPr>
          <a:lstStyle/>
          <a:p>
            <a:pPr defTabSz="880842"/>
            <a:r>
              <a:rPr lang="en-GB" sz="2000" b="1" kern="0" dirty="0">
                <a:solidFill>
                  <a:schemeClr val="tx2"/>
                </a:solidFill>
                <a:latin typeface="Lucida Sans" pitchFamily="34" charset="0"/>
              </a:rPr>
              <a:t>Trustfund Unit Price – Riding impressive stock Market Return</a:t>
            </a:r>
          </a:p>
        </p:txBody>
      </p:sp>
      <p:pic>
        <p:nvPicPr>
          <p:cNvPr id="26" name="Picture 25"/>
          <p:cNvPicPr>
            <a:picLocks noChangeAspect="1" noChangeArrowheads="1"/>
          </p:cNvPicPr>
          <p:nvPr/>
        </p:nvPicPr>
        <p:blipFill>
          <a:blip r:embed="rId4" cstate="print"/>
          <a:srcRect/>
          <a:stretch>
            <a:fillRect/>
          </a:stretch>
        </p:blipFill>
        <p:spPr bwMode="auto">
          <a:xfrm>
            <a:off x="10891142" y="72504"/>
            <a:ext cx="2066491" cy="335054"/>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75EF7B98-7596-4098-980D-F3930E1B2355}" type="slidenum">
              <a:rPr lang="en-GB" smtClean="0"/>
              <a:pPr/>
              <a:t>6</a:t>
            </a:fld>
            <a:endParaRPr lang="en-GB"/>
          </a:p>
        </p:txBody>
      </p:sp>
      <p:sp>
        <p:nvSpPr>
          <p:cNvPr id="18" name="TextBox 17">
            <a:extLst>
              <a:ext uri="{FF2B5EF4-FFF2-40B4-BE49-F238E27FC236}">
                <a16:creationId xmlns:a16="http://schemas.microsoft.com/office/drawing/2014/main" id="{8260DB96-F3FD-4F08-A691-73FC87631A85}"/>
              </a:ext>
            </a:extLst>
          </p:cNvPr>
          <p:cNvSpPr txBox="1"/>
          <p:nvPr/>
        </p:nvSpPr>
        <p:spPr>
          <a:xfrm>
            <a:off x="666006" y="622625"/>
            <a:ext cx="5472608" cy="461665"/>
          </a:xfrm>
          <a:prstGeom prst="rect">
            <a:avLst/>
          </a:prstGeom>
          <a:noFill/>
        </p:spPr>
        <p:txBody>
          <a:bodyPr wrap="square" rtlCol="0">
            <a:spAutoFit/>
          </a:bodyPr>
          <a:lstStyle/>
          <a:p>
            <a:pPr algn="ctr"/>
            <a:r>
              <a:rPr lang="en-GB" sz="1200" b="1" dirty="0"/>
              <a:t>Following improved appetite on equities, Trustfund Unit Price outperformed projection and is expected to climb to 3.0000 by the end of 2017-Q3</a:t>
            </a:r>
          </a:p>
        </p:txBody>
      </p:sp>
      <p:sp>
        <p:nvSpPr>
          <p:cNvPr id="22" name="TextBox 21">
            <a:extLst>
              <a:ext uri="{FF2B5EF4-FFF2-40B4-BE49-F238E27FC236}">
                <a16:creationId xmlns:a16="http://schemas.microsoft.com/office/drawing/2014/main" id="{B1209458-F372-464E-9D99-BC549C9DAED1}"/>
              </a:ext>
            </a:extLst>
          </p:cNvPr>
          <p:cNvSpPr txBox="1"/>
          <p:nvPr/>
        </p:nvSpPr>
        <p:spPr>
          <a:xfrm>
            <a:off x="127374" y="5077296"/>
            <a:ext cx="12852000" cy="2124000"/>
          </a:xfrm>
          <a:prstGeom prst="rect">
            <a:avLst/>
          </a:prstGeom>
          <a:noFill/>
          <a:ln>
            <a:solidFill>
              <a:srgbClr val="00B0F0"/>
            </a:solidFill>
            <a:prstDash val="sysDash"/>
          </a:ln>
        </p:spPr>
        <p:txBody>
          <a:bodyPr wrap="square" rtlCol="0">
            <a:spAutoFit/>
          </a:bodyPr>
          <a:lstStyle/>
          <a:p>
            <a:pPr marL="285750" indent="-285750" algn="just">
              <a:lnSpc>
                <a:spcPct val="150000"/>
              </a:lnSpc>
              <a:spcBef>
                <a:spcPts val="600"/>
              </a:spcBef>
              <a:buFont typeface="Wingdings" panose="05000000000000000000" pitchFamily="2" charset="2"/>
              <a:buChar char="ü"/>
            </a:pPr>
            <a:r>
              <a:rPr lang="en-US" sz="1400" dirty="0">
                <a:solidFill>
                  <a:prstClr val="black"/>
                </a:solidFill>
                <a:latin typeface="Lucida Sans" pitchFamily="34" charset="0"/>
              </a:rPr>
              <a:t>Our accounting unit sustained the northward journey in August lifted by the impressive growth of the RSA fund and appreciation in the value stocks contained in the portfolio.</a:t>
            </a:r>
          </a:p>
          <a:p>
            <a:pPr marL="285750" indent="-285750" algn="just">
              <a:lnSpc>
                <a:spcPct val="150000"/>
              </a:lnSpc>
              <a:spcBef>
                <a:spcPts val="600"/>
              </a:spcBef>
              <a:buFont typeface="Wingdings" panose="05000000000000000000" pitchFamily="2" charset="2"/>
              <a:buChar char="ü"/>
            </a:pPr>
            <a:r>
              <a:rPr lang="en-US" sz="1400" dirty="0">
                <a:solidFill>
                  <a:prstClr val="black"/>
                </a:solidFill>
                <a:latin typeface="Lucida Sans" pitchFamily="34" charset="0"/>
              </a:rPr>
              <a:t>On a CAGR of 10% in the last five year, our NAV jumped from 1.75 in 2011 to 2.96 at the end of August 2017, representing a 62% total growth</a:t>
            </a:r>
          </a:p>
          <a:p>
            <a:pPr marL="285750" indent="-285750" algn="just">
              <a:lnSpc>
                <a:spcPct val="150000"/>
              </a:lnSpc>
              <a:spcBef>
                <a:spcPts val="600"/>
              </a:spcBef>
              <a:buFont typeface="Wingdings" panose="05000000000000000000" pitchFamily="2" charset="2"/>
              <a:buChar char="ü"/>
            </a:pPr>
            <a:r>
              <a:rPr lang="en-US" sz="1400" dirty="0">
                <a:latin typeface="Lucida Sans" pitchFamily="34" charset="0"/>
              </a:rPr>
              <a:t>Likewise, the Retiree fund, despite being a depleting fund, has grown at a considerable rate of 139% from N18 billion in 2012 to over N43 billion at the end of May 2017 and has returned 14.64% year-to-date.  </a:t>
            </a:r>
          </a:p>
          <a:p>
            <a:pPr marL="285750" indent="-285750" algn="just">
              <a:lnSpc>
                <a:spcPct val="150000"/>
              </a:lnSpc>
              <a:spcBef>
                <a:spcPts val="600"/>
              </a:spcBef>
              <a:buFont typeface="Wingdings" panose="05000000000000000000" pitchFamily="2" charset="2"/>
              <a:buChar char="ü"/>
            </a:pPr>
            <a:r>
              <a:rPr lang="en-GB" sz="1400" dirty="0">
                <a:latin typeface="Lucida Sans" pitchFamily="34" charset="0"/>
              </a:rPr>
              <a:t>Of utmost important is our investment strategy which has been broadly defensive to accommodate market uncertainties.</a:t>
            </a:r>
          </a:p>
          <a:p>
            <a:pPr algn="just">
              <a:lnSpc>
                <a:spcPct val="150000"/>
              </a:lnSpc>
              <a:spcBef>
                <a:spcPts val="600"/>
              </a:spcBef>
            </a:pPr>
            <a:endParaRPr lang="en-US" sz="1400" dirty="0">
              <a:latin typeface="Lucida Sans" pitchFamily="34" charset="0"/>
            </a:endParaRPr>
          </a:p>
          <a:p>
            <a:pPr algn="just">
              <a:lnSpc>
                <a:spcPct val="150000"/>
              </a:lnSpc>
              <a:spcBef>
                <a:spcPts val="600"/>
              </a:spcBef>
              <a:buFont typeface="Wingdings" pitchFamily="2" charset="2"/>
              <a:buChar char="ü"/>
            </a:pPr>
            <a:endParaRPr lang="en-US" sz="1400" dirty="0">
              <a:solidFill>
                <a:prstClr val="black"/>
              </a:solidFill>
              <a:latin typeface="Lucida Sans" pitchFamily="34" charset="0"/>
            </a:endParaRPr>
          </a:p>
          <a:p>
            <a:pPr algn="just">
              <a:lnSpc>
                <a:spcPct val="150000"/>
              </a:lnSpc>
              <a:spcBef>
                <a:spcPts val="600"/>
              </a:spcBef>
              <a:buFont typeface="Wingdings" pitchFamily="2" charset="2"/>
              <a:buChar char="ü"/>
            </a:pPr>
            <a:endParaRPr lang="en-US" sz="1400" dirty="0">
              <a:solidFill>
                <a:prstClr val="black"/>
              </a:solidFill>
              <a:latin typeface="Lucida Sans" pitchFamily="34" charset="0"/>
            </a:endParaRPr>
          </a:p>
        </p:txBody>
      </p:sp>
      <p:graphicFrame>
        <p:nvGraphicFramePr>
          <p:cNvPr id="23" name="Chart 22">
            <a:extLst>
              <a:ext uri="{FF2B5EF4-FFF2-40B4-BE49-F238E27FC236}">
                <a16:creationId xmlns:a16="http://schemas.microsoft.com/office/drawing/2014/main" id="{43B5C965-F4AF-4829-8B74-6812F0F0B2F7}"/>
              </a:ext>
            </a:extLst>
          </p:cNvPr>
          <p:cNvGraphicFramePr>
            <a:graphicFrameLocks/>
          </p:cNvGraphicFramePr>
          <p:nvPr>
            <p:extLst>
              <p:ext uri="{D42A27DB-BD31-4B8C-83A1-F6EECF244321}">
                <p14:modId xmlns:p14="http://schemas.microsoft.com/office/powerpoint/2010/main" val="3533844920"/>
              </p:ext>
            </p:extLst>
          </p:nvPr>
        </p:nvGraphicFramePr>
        <p:xfrm>
          <a:off x="6930703" y="759106"/>
          <a:ext cx="6026930" cy="357353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880730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61950" y="4609008"/>
            <a:ext cx="12673407" cy="2769989"/>
          </a:xfrm>
          <a:prstGeom prst="rect">
            <a:avLst/>
          </a:prstGeom>
        </p:spPr>
        <p:txBody>
          <a:bodyPr wrap="square">
            <a:spAutoFit/>
          </a:bodyPr>
          <a:lstStyle/>
          <a:p>
            <a:pPr marL="285750" indent="-285750" algn="just" defTabSz="757763">
              <a:lnSpc>
                <a:spcPct val="150000"/>
              </a:lnSpc>
              <a:spcBef>
                <a:spcPts val="1200"/>
              </a:spcBef>
              <a:spcAft>
                <a:spcPts val="600"/>
              </a:spcAft>
              <a:buFont typeface="Arial" panose="020B0604020202020204" pitchFamily="34" charset="0"/>
              <a:buChar char="•"/>
            </a:pPr>
            <a:r>
              <a:rPr lang="en-GB" sz="1600" kern="0" dirty="0">
                <a:solidFill>
                  <a:sysClr val="windowText" lastClr="000000"/>
                </a:solidFill>
                <a:latin typeface="Lucida Sans" pitchFamily="34" charset="0"/>
              </a:rPr>
              <a:t>Our investment income grew by 10% to N46.3 billion at the end of August, 2017 from N42.1 billion at the end of July, beating projection by 18% across all portfolios.</a:t>
            </a:r>
          </a:p>
          <a:p>
            <a:pPr marL="285750" indent="-285750" algn="just" defTabSz="757763">
              <a:lnSpc>
                <a:spcPct val="150000"/>
              </a:lnSpc>
              <a:spcBef>
                <a:spcPts val="1200"/>
              </a:spcBef>
              <a:spcAft>
                <a:spcPts val="600"/>
              </a:spcAft>
              <a:buFont typeface="Arial" panose="020B0604020202020204" pitchFamily="34" charset="0"/>
              <a:buChar char="•"/>
            </a:pPr>
            <a:r>
              <a:rPr lang="en-GB" sz="1600" kern="0" dirty="0">
                <a:solidFill>
                  <a:sysClr val="windowText" lastClr="000000"/>
                </a:solidFill>
                <a:latin typeface="Lucida Sans" pitchFamily="34" charset="0"/>
              </a:rPr>
              <a:t>This was largely driven by the positive return on equities following improved appetite on stocks on positive FX market, macroeconomic stability and the return of foreign investors.</a:t>
            </a:r>
          </a:p>
          <a:p>
            <a:pPr marL="285750" indent="-285750" algn="just" defTabSz="757763">
              <a:lnSpc>
                <a:spcPct val="150000"/>
              </a:lnSpc>
              <a:spcBef>
                <a:spcPts val="1200"/>
              </a:spcBef>
              <a:spcAft>
                <a:spcPts val="600"/>
              </a:spcAft>
              <a:buFont typeface="Arial" panose="020B0604020202020204" pitchFamily="34" charset="0"/>
              <a:buChar char="•"/>
            </a:pPr>
            <a:r>
              <a:rPr lang="en-GB" sz="1600" kern="0" dirty="0">
                <a:solidFill>
                  <a:sysClr val="windowText" lastClr="000000"/>
                </a:solidFill>
                <a:latin typeface="Lucida Sans" pitchFamily="34" charset="0"/>
              </a:rPr>
              <a:t>Nonetheless, we maintain a weighty position in fixed income instruments; a defensive strategy to immune the portfolio from market volatility. </a:t>
            </a:r>
          </a:p>
        </p:txBody>
      </p:sp>
      <p:sp>
        <p:nvSpPr>
          <p:cNvPr id="9" name="TextBox 8"/>
          <p:cNvSpPr txBox="1"/>
          <p:nvPr/>
        </p:nvSpPr>
        <p:spPr>
          <a:xfrm>
            <a:off x="-8067" y="496"/>
            <a:ext cx="13180111" cy="387294"/>
          </a:xfrm>
          <a:prstGeom prst="rect">
            <a:avLst/>
          </a:prstGeom>
          <a:solidFill>
            <a:schemeClr val="accent1">
              <a:lumMod val="20000"/>
              <a:lumOff val="80000"/>
            </a:schemeClr>
          </a:solidFill>
          <a:ln>
            <a:solidFill>
              <a:schemeClr val="accent1"/>
            </a:solidFill>
          </a:ln>
        </p:spPr>
        <p:txBody>
          <a:bodyPr wrap="square" lIns="93992" tIns="46994" rIns="93992" bIns="46994" rtlCol="0">
            <a:spAutoFit/>
          </a:bodyPr>
          <a:lstStyle/>
          <a:p>
            <a:r>
              <a:rPr lang="en-GB" b="1" dirty="0">
                <a:solidFill>
                  <a:schemeClr val="tx2"/>
                </a:solidFill>
                <a:latin typeface="Lucida Sans" pitchFamily="34" charset="0"/>
              </a:rPr>
              <a:t>Income Report (Projected/Actual)</a:t>
            </a:r>
          </a:p>
        </p:txBody>
      </p:sp>
      <p:pic>
        <p:nvPicPr>
          <p:cNvPr id="10" name="Picture 9"/>
          <p:cNvPicPr>
            <a:picLocks noChangeAspect="1" noChangeArrowheads="1"/>
          </p:cNvPicPr>
          <p:nvPr/>
        </p:nvPicPr>
        <p:blipFill>
          <a:blip r:embed="rId2" cstate="print"/>
          <a:srcRect/>
          <a:stretch>
            <a:fillRect/>
          </a:stretch>
        </p:blipFill>
        <p:spPr bwMode="auto">
          <a:xfrm>
            <a:off x="11691390" y="72284"/>
            <a:ext cx="1458007" cy="253234"/>
          </a:xfrm>
          <a:prstGeom prst="rect">
            <a:avLst/>
          </a:prstGeom>
          <a:noFill/>
          <a:ln w="9525">
            <a:noFill/>
            <a:miter lim="800000"/>
            <a:headEnd/>
            <a:tailEnd/>
          </a:ln>
        </p:spPr>
      </p:pic>
      <p:cxnSp>
        <p:nvCxnSpPr>
          <p:cNvPr id="11" name="Straight Connector 10"/>
          <p:cNvCxnSpPr/>
          <p:nvPr/>
        </p:nvCxnSpPr>
        <p:spPr>
          <a:xfrm>
            <a:off x="327868" y="7350396"/>
            <a:ext cx="12485591" cy="1326"/>
          </a:xfrm>
          <a:prstGeom prst="line">
            <a:avLst/>
          </a:prstGeom>
          <a:ln w="28575">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534DBC19-CDA4-4B69-9707-1707121771E5}"/>
              </a:ext>
            </a:extLst>
          </p:cNvPr>
          <p:cNvPicPr>
            <a:picLocks noChangeAspect="1"/>
          </p:cNvPicPr>
          <p:nvPr/>
        </p:nvPicPr>
        <p:blipFill>
          <a:blip r:embed="rId3"/>
          <a:stretch>
            <a:fillRect/>
          </a:stretch>
        </p:blipFill>
        <p:spPr>
          <a:xfrm>
            <a:off x="327865" y="459578"/>
            <a:ext cx="12435485" cy="4087158"/>
          </a:xfrm>
          <a:prstGeom prst="rect">
            <a:avLst/>
          </a:prstGeom>
        </p:spPr>
      </p:pic>
    </p:spTree>
    <p:extLst>
      <p:ext uri="{BB962C8B-B14F-4D97-AF65-F5344CB8AC3E}">
        <p14:creationId xmlns:p14="http://schemas.microsoft.com/office/powerpoint/2010/main" val="2766504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829379.25226.7528.755221"/>
          <p:cNvSpPr>
            <a:spLocks noChangeArrowheads="1"/>
          </p:cNvSpPr>
          <p:nvPr>
            <p:custDataLst>
              <p:tags r:id="rId2"/>
            </p:custDataLst>
          </p:nvPr>
        </p:nvSpPr>
        <p:spPr bwMode="auto">
          <a:xfrm>
            <a:off x="305966" y="360536"/>
            <a:ext cx="6581337" cy="351953"/>
          </a:xfrm>
          <a:prstGeom prst="rect">
            <a:avLst/>
          </a:prstGeom>
          <a:noFill/>
          <a:ln w="9525">
            <a:noFill/>
            <a:miter lim="800000"/>
            <a:headEnd/>
            <a:tailEnd/>
          </a:ln>
        </p:spPr>
        <p:txBody>
          <a:bodyPr wrap="none" lIns="71695" tIns="0" rIns="0" bIns="0" anchor="ctr"/>
          <a:lstStyle/>
          <a:p>
            <a:pPr>
              <a:defRPr/>
            </a:pPr>
            <a:r>
              <a:rPr lang="en-US" sz="2075" b="1" dirty="0">
                <a:latin typeface="Lucida Sans" pitchFamily="34" charset="0"/>
              </a:rPr>
              <a:t>Market Outlook</a:t>
            </a:r>
          </a:p>
        </p:txBody>
      </p:sp>
      <p:sp>
        <p:nvSpPr>
          <p:cNvPr id="19" name="Footer Placeholder 4"/>
          <p:cNvSpPr>
            <a:spLocks noGrp="1"/>
          </p:cNvSpPr>
          <p:nvPr>
            <p:ph type="ftr" sz="quarter" idx="10"/>
          </p:nvPr>
        </p:nvSpPr>
        <p:spPr>
          <a:xfrm>
            <a:off x="657070" y="7090564"/>
            <a:ext cx="3066311" cy="398764"/>
          </a:xfrm>
        </p:spPr>
        <p:txBody>
          <a:bodyPr/>
          <a:lstStyle/>
          <a:p>
            <a:pPr>
              <a:defRPr/>
            </a:pPr>
            <a:r>
              <a:rPr lang="en-GB"/>
              <a:t>copyright(c)Trustfund Pensions Limited</a:t>
            </a:r>
            <a:endParaRPr lang="en-US" dirty="0"/>
          </a:p>
        </p:txBody>
      </p:sp>
      <p:grpSp>
        <p:nvGrpSpPr>
          <p:cNvPr id="2" name="Group 17"/>
          <p:cNvGrpSpPr>
            <a:grpSpLocks/>
          </p:cNvGrpSpPr>
          <p:nvPr/>
        </p:nvGrpSpPr>
        <p:grpSpPr bwMode="auto">
          <a:xfrm>
            <a:off x="377974" y="748983"/>
            <a:ext cx="12169352" cy="176814"/>
            <a:chOff x="0" y="914400"/>
            <a:chExt cx="7543800" cy="152400"/>
          </a:xfrm>
        </p:grpSpPr>
        <p:sp>
          <p:nvSpPr>
            <p:cNvPr id="20" name="Rectangle 19"/>
            <p:cNvSpPr/>
            <p:nvPr/>
          </p:nvSpPr>
          <p:spPr>
            <a:xfrm>
              <a:off x="0" y="914400"/>
              <a:ext cx="1828800" cy="152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75"/>
            </a:p>
          </p:txBody>
        </p:sp>
        <p:sp>
          <p:nvSpPr>
            <p:cNvPr id="22" name="Rectangle 21"/>
            <p:cNvSpPr/>
            <p:nvPr/>
          </p:nvSpPr>
          <p:spPr>
            <a:xfrm>
              <a:off x="1905000" y="914400"/>
              <a:ext cx="1828800" cy="152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75"/>
            </a:p>
          </p:txBody>
        </p:sp>
        <p:sp>
          <p:nvSpPr>
            <p:cNvPr id="23" name="Rectangle 22"/>
            <p:cNvSpPr/>
            <p:nvPr/>
          </p:nvSpPr>
          <p:spPr>
            <a:xfrm>
              <a:off x="3810000" y="914400"/>
              <a:ext cx="1828800" cy="152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75"/>
            </a:p>
          </p:txBody>
        </p:sp>
        <p:sp>
          <p:nvSpPr>
            <p:cNvPr id="27" name="Rectangle 26"/>
            <p:cNvSpPr/>
            <p:nvPr/>
          </p:nvSpPr>
          <p:spPr>
            <a:xfrm>
              <a:off x="5715000" y="914400"/>
              <a:ext cx="1828800" cy="152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75"/>
            </a:p>
          </p:txBody>
        </p:sp>
      </p:grpSp>
      <p:cxnSp>
        <p:nvCxnSpPr>
          <p:cNvPr id="29" name="Straight Connector 28"/>
          <p:cNvCxnSpPr/>
          <p:nvPr/>
        </p:nvCxnSpPr>
        <p:spPr>
          <a:xfrm>
            <a:off x="1624789" y="7127554"/>
            <a:ext cx="9986433" cy="1734"/>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116" name="Rectangle 115"/>
          <p:cNvSpPr/>
          <p:nvPr/>
        </p:nvSpPr>
        <p:spPr>
          <a:xfrm flipH="1">
            <a:off x="10981337" y="4493895"/>
            <a:ext cx="332881" cy="416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75"/>
          </a:p>
        </p:txBody>
      </p:sp>
      <p:sp>
        <p:nvSpPr>
          <p:cNvPr id="25" name="Slide Number Placeholder 24"/>
          <p:cNvSpPr>
            <a:spLocks noGrp="1"/>
          </p:cNvSpPr>
          <p:nvPr>
            <p:ph type="sldNum" sz="quarter" idx="11"/>
          </p:nvPr>
        </p:nvSpPr>
        <p:spPr>
          <a:xfrm>
            <a:off x="4489955" y="7090564"/>
            <a:ext cx="4161420" cy="398764"/>
          </a:xfrm>
        </p:spPr>
        <p:txBody>
          <a:bodyPr/>
          <a:lstStyle/>
          <a:p>
            <a:pPr>
              <a:defRPr/>
            </a:pPr>
            <a:fld id="{B0474638-98D8-4D1D-B9D2-51C24ED51C9B}" type="slidenum">
              <a:rPr lang="en-US"/>
              <a:pPr>
                <a:defRPr/>
              </a:pPr>
              <a:t>8</a:t>
            </a:fld>
            <a:endParaRPr lang="en-US" dirty="0"/>
          </a:p>
        </p:txBody>
      </p:sp>
      <p:sp>
        <p:nvSpPr>
          <p:cNvPr id="17" name="TextBox 16"/>
          <p:cNvSpPr txBox="1"/>
          <p:nvPr/>
        </p:nvSpPr>
        <p:spPr>
          <a:xfrm>
            <a:off x="1667143" y="6534060"/>
            <a:ext cx="9872071" cy="523220"/>
          </a:xfrm>
          <a:prstGeom prst="rect">
            <a:avLst/>
          </a:prstGeom>
          <a:solidFill>
            <a:schemeClr val="accent1">
              <a:lumMod val="20000"/>
              <a:lumOff val="80000"/>
            </a:schemeClr>
          </a:solidFill>
        </p:spPr>
        <p:txBody>
          <a:bodyPr wrap="square">
            <a:spAutoFit/>
          </a:bodyPr>
          <a:lstStyle/>
          <a:p>
            <a:pPr algn="ctr">
              <a:defRPr/>
            </a:pPr>
            <a:r>
              <a:rPr lang="en-US" sz="1400" b="1" dirty="0">
                <a:latin typeface="Lucida Sans" pitchFamily="34" charset="0"/>
              </a:rPr>
              <a:t>We intend to take profit on some assets and redirect the proceeds to instruments at the short end of the yield curve and at an effective yield not less than 20% in order to improve the portfolio return. </a:t>
            </a:r>
          </a:p>
        </p:txBody>
      </p:sp>
      <p:sp>
        <p:nvSpPr>
          <p:cNvPr id="18" name="Rounded Rectangle 17"/>
          <p:cNvSpPr/>
          <p:nvPr/>
        </p:nvSpPr>
        <p:spPr>
          <a:xfrm>
            <a:off x="449982" y="1081863"/>
            <a:ext cx="12097344" cy="1581185"/>
          </a:xfrm>
          <a:prstGeom prst="roundRect">
            <a:avLst/>
          </a:prstGeom>
          <a:noFill/>
          <a:ln w="3175">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spcBef>
                <a:spcPts val="655"/>
              </a:spcBef>
            </a:pPr>
            <a:endParaRPr lang="en-US" sz="1311" dirty="0">
              <a:solidFill>
                <a:schemeClr val="tx1"/>
              </a:solidFill>
              <a:latin typeface="Lucida Sans" panose="020B0602030504020204" pitchFamily="34" charset="0"/>
            </a:endParaRPr>
          </a:p>
          <a:p>
            <a:pPr algn="just">
              <a:lnSpc>
                <a:spcPct val="150000"/>
              </a:lnSpc>
              <a:spcBef>
                <a:spcPts val="655"/>
              </a:spcBef>
            </a:pPr>
            <a:r>
              <a:rPr lang="en-US" sz="1311" dirty="0">
                <a:solidFill>
                  <a:schemeClr val="tx1"/>
                </a:solidFill>
                <a:latin typeface="Lucida Sans" panose="020B0602030504020204" pitchFamily="34" charset="0"/>
              </a:rPr>
              <a:t> </a:t>
            </a:r>
            <a:r>
              <a:rPr lang="en-GB" sz="1311" dirty="0">
                <a:solidFill>
                  <a:schemeClr val="tx1"/>
                </a:solidFill>
                <a:latin typeface="Lucida Sans" panose="020B0602030504020204" pitchFamily="34" charset="0"/>
              </a:rPr>
              <a:t>Available data and various forecasts of key economic variables as well as assessment of government initiatives, including the recently released Federal Government Economic Recovery and Growth Plan (ERGP), all point to prospects of recovery in 2017. However, timely implementation of this plan, judicious execution of the approved 2017 Budget and sustenance of the new foreign exchange implementation regime would help accelerate growth and restore confidence in the economy.</a:t>
            </a:r>
            <a:endParaRPr lang="en-US" sz="1311" dirty="0">
              <a:solidFill>
                <a:schemeClr val="tx1"/>
              </a:solidFill>
              <a:latin typeface="Lucida Sans" panose="020B0602030504020204" pitchFamily="34" charset="0"/>
            </a:endParaRPr>
          </a:p>
          <a:p>
            <a:pPr algn="just">
              <a:lnSpc>
                <a:spcPct val="150000"/>
              </a:lnSpc>
              <a:spcBef>
                <a:spcPts val="655"/>
              </a:spcBef>
            </a:pPr>
            <a:endParaRPr lang="en-US" sz="1311" dirty="0">
              <a:solidFill>
                <a:schemeClr val="tx1"/>
              </a:solidFill>
              <a:latin typeface="Lucida Sans" panose="020B0602030504020204" pitchFamily="34" charset="0"/>
            </a:endParaRPr>
          </a:p>
        </p:txBody>
      </p:sp>
      <p:sp>
        <p:nvSpPr>
          <p:cNvPr id="21" name="Rectangle 20"/>
          <p:cNvSpPr/>
          <p:nvPr/>
        </p:nvSpPr>
        <p:spPr>
          <a:xfrm flipV="1">
            <a:off x="1827106" y="6215261"/>
            <a:ext cx="9487112" cy="49931"/>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75" dirty="0"/>
          </a:p>
        </p:txBody>
      </p:sp>
      <p:sp>
        <p:nvSpPr>
          <p:cNvPr id="26" name="Right Arrow 25"/>
          <p:cNvSpPr/>
          <p:nvPr/>
        </p:nvSpPr>
        <p:spPr>
          <a:xfrm rot="5400000">
            <a:off x="9275321" y="6178733"/>
            <a:ext cx="332881" cy="416101"/>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75"/>
          </a:p>
        </p:txBody>
      </p:sp>
      <p:sp>
        <p:nvSpPr>
          <p:cNvPr id="28" name="Right Arrow 27"/>
          <p:cNvSpPr/>
          <p:nvPr/>
        </p:nvSpPr>
        <p:spPr>
          <a:xfrm rot="5400000">
            <a:off x="4032444" y="6178733"/>
            <a:ext cx="332881" cy="416101"/>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75"/>
          </a:p>
        </p:txBody>
      </p:sp>
      <p:sp>
        <p:nvSpPr>
          <p:cNvPr id="31" name="Rectangle 30"/>
          <p:cNvSpPr/>
          <p:nvPr/>
        </p:nvSpPr>
        <p:spPr>
          <a:xfrm>
            <a:off x="2492868" y="998643"/>
            <a:ext cx="7989147" cy="49931"/>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75"/>
          </a:p>
        </p:txBody>
      </p:sp>
      <p:sp>
        <p:nvSpPr>
          <p:cNvPr id="30" name="Rectangle 29"/>
          <p:cNvSpPr/>
          <p:nvPr/>
        </p:nvSpPr>
        <p:spPr>
          <a:xfrm>
            <a:off x="593998" y="2664792"/>
            <a:ext cx="3578473" cy="35583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en-US" sz="1400" dirty="0">
              <a:solidFill>
                <a:schemeClr val="tx1"/>
              </a:solidFill>
              <a:latin typeface="Lucida Sans" pitchFamily="34" charset="0"/>
            </a:endParaRPr>
          </a:p>
          <a:p>
            <a:pPr algn="just">
              <a:lnSpc>
                <a:spcPct val="150000"/>
              </a:lnSpc>
            </a:pPr>
            <a:r>
              <a:rPr lang="en-US" sz="1600" b="1" u="sng" dirty="0">
                <a:solidFill>
                  <a:schemeClr val="tx1"/>
                </a:solidFill>
                <a:latin typeface="Lucida Sans" pitchFamily="34" charset="0"/>
              </a:rPr>
              <a:t>Equity</a:t>
            </a:r>
            <a:endParaRPr lang="en-US" sz="1600" b="1" dirty="0">
              <a:solidFill>
                <a:schemeClr val="tx1"/>
              </a:solidFill>
              <a:latin typeface="Lucida Sans" pitchFamily="34" charset="0"/>
            </a:endParaRPr>
          </a:p>
          <a:p>
            <a:pPr algn="just">
              <a:lnSpc>
                <a:spcPct val="150000"/>
              </a:lnSpc>
            </a:pPr>
            <a:r>
              <a:rPr lang="en-GB" sz="1400" dirty="0">
                <a:solidFill>
                  <a:schemeClr val="tx1"/>
                </a:solidFill>
                <a:latin typeface="Lucida Sans" pitchFamily="34" charset="0"/>
              </a:rPr>
              <a:t>We expect to see more improvement in investors’ appetite for equity investment in September 2017, on increased FX supply, macroeconomic stability and the return of foreign investors.</a:t>
            </a:r>
            <a:r>
              <a:rPr lang="en-US" sz="1400" dirty="0">
                <a:solidFill>
                  <a:schemeClr val="tx1"/>
                </a:solidFill>
                <a:latin typeface="Lucida Sans" pitchFamily="34" charset="0"/>
              </a:rPr>
              <a:t> In view of this, </a:t>
            </a:r>
            <a:r>
              <a:rPr lang="en-GB" sz="1400" dirty="0">
                <a:solidFill>
                  <a:schemeClr val="tx1"/>
                </a:solidFill>
                <a:latin typeface="Lucida Sans" pitchFamily="34" charset="0"/>
              </a:rPr>
              <a:t>We recommend that we maintain a medium-to-long term position in the equity market and on stocks that have strong fundamentals. </a:t>
            </a:r>
            <a:endParaRPr lang="en-US" sz="1400" dirty="0">
              <a:solidFill>
                <a:schemeClr val="tx1"/>
              </a:solidFill>
              <a:latin typeface="Lucida Sans" pitchFamily="34" charset="0"/>
            </a:endParaRPr>
          </a:p>
          <a:p>
            <a:pPr algn="just">
              <a:lnSpc>
                <a:spcPct val="150000"/>
              </a:lnSpc>
            </a:pPr>
            <a:endParaRPr lang="en-US" sz="1400" dirty="0">
              <a:solidFill>
                <a:schemeClr val="tx1"/>
              </a:solidFill>
              <a:latin typeface="Lucida Sans" pitchFamily="34" charset="0"/>
            </a:endParaRPr>
          </a:p>
        </p:txBody>
      </p:sp>
      <p:sp>
        <p:nvSpPr>
          <p:cNvPr id="32" name="Rectangle 31"/>
          <p:cNvSpPr/>
          <p:nvPr/>
        </p:nvSpPr>
        <p:spPr>
          <a:xfrm>
            <a:off x="4554438" y="2664792"/>
            <a:ext cx="3888432" cy="35074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en-US" sz="1400" b="1" u="sng" dirty="0">
              <a:solidFill>
                <a:schemeClr val="tx1"/>
              </a:solidFill>
              <a:latin typeface="Lucida Sans" pitchFamily="34" charset="0"/>
            </a:endParaRPr>
          </a:p>
          <a:p>
            <a:pPr algn="just">
              <a:lnSpc>
                <a:spcPct val="150000"/>
              </a:lnSpc>
            </a:pPr>
            <a:r>
              <a:rPr lang="en-US" sz="1600" b="1" u="sng" dirty="0">
                <a:solidFill>
                  <a:schemeClr val="tx1"/>
                </a:solidFill>
                <a:latin typeface="Lucida Sans" pitchFamily="34" charset="0"/>
              </a:rPr>
              <a:t>Bonds</a:t>
            </a:r>
          </a:p>
          <a:p>
            <a:pPr algn="just">
              <a:lnSpc>
                <a:spcPct val="150000"/>
              </a:lnSpc>
            </a:pPr>
            <a:r>
              <a:rPr lang="en-US" sz="1400" dirty="0">
                <a:solidFill>
                  <a:schemeClr val="tx1"/>
                </a:solidFill>
                <a:latin typeface="Lucida Sans" pitchFamily="34" charset="0"/>
              </a:rPr>
              <a:t>Expectation of a drop in inflation rate, stability in the FX market, drop in liquidity due to FX funding and growing confidence in the Nigerian economy are factors that will influence yield on fixed income in the months ahead. Thus, we should maintain a balanced portfolio in fixed income, particularly on long term bonds, to minimize reinvestment risk </a:t>
            </a:r>
          </a:p>
          <a:p>
            <a:pPr algn="just">
              <a:lnSpc>
                <a:spcPct val="150000"/>
              </a:lnSpc>
            </a:pPr>
            <a:endParaRPr lang="en-US" sz="1400" dirty="0">
              <a:solidFill>
                <a:schemeClr val="tx1"/>
              </a:solidFill>
              <a:latin typeface="Lucida Sans" pitchFamily="34" charset="0"/>
            </a:endParaRPr>
          </a:p>
          <a:p>
            <a:pPr algn="just">
              <a:lnSpc>
                <a:spcPct val="150000"/>
              </a:lnSpc>
            </a:pPr>
            <a:endParaRPr lang="en-US" sz="1400" dirty="0">
              <a:solidFill>
                <a:schemeClr val="tx1"/>
              </a:solidFill>
            </a:endParaRPr>
          </a:p>
        </p:txBody>
      </p:sp>
      <p:sp>
        <p:nvSpPr>
          <p:cNvPr id="33" name="Rectangle 32"/>
          <p:cNvSpPr/>
          <p:nvPr/>
        </p:nvSpPr>
        <p:spPr>
          <a:xfrm>
            <a:off x="8874918" y="2664792"/>
            <a:ext cx="3528392" cy="35104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en-US" sz="1600" b="1" u="sng" dirty="0">
              <a:solidFill>
                <a:schemeClr val="tx1"/>
              </a:solidFill>
              <a:latin typeface="Lucida Sans" pitchFamily="34" charset="0"/>
            </a:endParaRPr>
          </a:p>
          <a:p>
            <a:pPr algn="just">
              <a:lnSpc>
                <a:spcPct val="150000"/>
              </a:lnSpc>
            </a:pPr>
            <a:endParaRPr lang="en-US" sz="1600" b="1" u="sng" dirty="0">
              <a:solidFill>
                <a:schemeClr val="tx1"/>
              </a:solidFill>
              <a:latin typeface="Lucida Sans" pitchFamily="34" charset="0"/>
            </a:endParaRPr>
          </a:p>
          <a:p>
            <a:pPr algn="just">
              <a:lnSpc>
                <a:spcPct val="150000"/>
              </a:lnSpc>
            </a:pPr>
            <a:endParaRPr lang="en-US" sz="1600" b="1" u="sng" dirty="0">
              <a:solidFill>
                <a:schemeClr val="tx1"/>
              </a:solidFill>
              <a:latin typeface="Lucida Sans" pitchFamily="34" charset="0"/>
            </a:endParaRPr>
          </a:p>
          <a:p>
            <a:pPr algn="just">
              <a:lnSpc>
                <a:spcPct val="150000"/>
              </a:lnSpc>
            </a:pPr>
            <a:endParaRPr lang="en-US" sz="1600" b="1" u="sng" dirty="0">
              <a:solidFill>
                <a:schemeClr val="tx1"/>
              </a:solidFill>
              <a:latin typeface="Lucida Sans" pitchFamily="34" charset="0"/>
            </a:endParaRPr>
          </a:p>
          <a:p>
            <a:pPr algn="just">
              <a:lnSpc>
                <a:spcPct val="150000"/>
              </a:lnSpc>
            </a:pPr>
            <a:endParaRPr lang="en-US" sz="1600" b="1" u="sng" dirty="0">
              <a:solidFill>
                <a:schemeClr val="tx1"/>
              </a:solidFill>
              <a:latin typeface="Lucida Sans" pitchFamily="34" charset="0"/>
            </a:endParaRPr>
          </a:p>
          <a:p>
            <a:pPr algn="just">
              <a:lnSpc>
                <a:spcPct val="150000"/>
              </a:lnSpc>
            </a:pPr>
            <a:endParaRPr lang="en-US" sz="1600" b="1" u="sng" dirty="0">
              <a:solidFill>
                <a:schemeClr val="tx1"/>
              </a:solidFill>
              <a:latin typeface="Lucida Sans" pitchFamily="34" charset="0"/>
            </a:endParaRPr>
          </a:p>
          <a:p>
            <a:pPr algn="just">
              <a:lnSpc>
                <a:spcPct val="150000"/>
              </a:lnSpc>
            </a:pPr>
            <a:endParaRPr lang="en-US" sz="1600" b="1" u="sng" dirty="0">
              <a:solidFill>
                <a:schemeClr val="tx1"/>
              </a:solidFill>
              <a:latin typeface="Lucida Sans" pitchFamily="34" charset="0"/>
            </a:endParaRPr>
          </a:p>
          <a:p>
            <a:pPr algn="just">
              <a:lnSpc>
                <a:spcPct val="150000"/>
              </a:lnSpc>
            </a:pPr>
            <a:endParaRPr lang="en-US" sz="1600" b="1" u="sng" dirty="0">
              <a:solidFill>
                <a:schemeClr val="tx1"/>
              </a:solidFill>
              <a:latin typeface="Lucida Sans" pitchFamily="34" charset="0"/>
            </a:endParaRPr>
          </a:p>
          <a:p>
            <a:pPr algn="just">
              <a:lnSpc>
                <a:spcPct val="150000"/>
              </a:lnSpc>
            </a:pPr>
            <a:endParaRPr lang="en-US" sz="1600" b="1" u="sng" dirty="0">
              <a:solidFill>
                <a:schemeClr val="tx1"/>
              </a:solidFill>
              <a:latin typeface="Lucida Sans" pitchFamily="34" charset="0"/>
            </a:endParaRPr>
          </a:p>
          <a:p>
            <a:pPr algn="just">
              <a:lnSpc>
                <a:spcPct val="150000"/>
              </a:lnSpc>
            </a:pPr>
            <a:endParaRPr lang="en-US" sz="1600" b="1" u="sng" dirty="0">
              <a:solidFill>
                <a:schemeClr val="tx1"/>
              </a:solidFill>
              <a:latin typeface="Lucida Sans" pitchFamily="34" charset="0"/>
            </a:endParaRPr>
          </a:p>
          <a:p>
            <a:pPr algn="just">
              <a:lnSpc>
                <a:spcPct val="150000"/>
              </a:lnSpc>
            </a:pPr>
            <a:r>
              <a:rPr lang="en-US" sz="1600" b="1" u="sng" dirty="0">
                <a:solidFill>
                  <a:schemeClr val="tx1"/>
                </a:solidFill>
                <a:latin typeface="Lucida Sans" pitchFamily="34" charset="0"/>
              </a:rPr>
              <a:t>Money Market</a:t>
            </a:r>
            <a:endParaRPr lang="en-US" sz="1600" dirty="0">
              <a:solidFill>
                <a:schemeClr val="tx1"/>
              </a:solidFill>
              <a:latin typeface="Lucida Sans" pitchFamily="34" charset="0"/>
            </a:endParaRPr>
          </a:p>
          <a:p>
            <a:pPr algn="just">
              <a:lnSpc>
                <a:spcPct val="150000"/>
              </a:lnSpc>
            </a:pPr>
            <a:r>
              <a:rPr lang="en-GB" sz="1400" dirty="0">
                <a:solidFill>
                  <a:schemeClr val="tx1"/>
                </a:solidFill>
                <a:latin typeface="Lucida Sans" pitchFamily="34" charset="0"/>
              </a:rPr>
              <a:t>At 21% effective yield, T-bills remains more attractive than interbank placements which closed August at 19.97%. Thus, to take advantage of any liquidity induced volatility in the market, it is strategic to lock in effective yield not less than 20%, to boost portfolio duration.</a:t>
            </a:r>
          </a:p>
          <a:p>
            <a:pPr algn="just">
              <a:lnSpc>
                <a:spcPct val="150000"/>
              </a:lnSpc>
            </a:pPr>
            <a:endParaRPr lang="en-US" sz="1600" dirty="0">
              <a:solidFill>
                <a:schemeClr val="tx1"/>
              </a:solidFill>
              <a:latin typeface="Lucida Sans" pitchFamily="34" charset="0"/>
            </a:endParaRPr>
          </a:p>
          <a:p>
            <a:pPr algn="just">
              <a:lnSpc>
                <a:spcPct val="150000"/>
              </a:lnSpc>
            </a:pPr>
            <a:endParaRPr lang="en-US" sz="1600" dirty="0">
              <a:solidFill>
                <a:schemeClr val="tx1"/>
              </a:solidFill>
              <a:latin typeface="Lucida Sans" pitchFamily="34" charset="0"/>
            </a:endParaRPr>
          </a:p>
          <a:p>
            <a:pPr algn="just">
              <a:lnSpc>
                <a:spcPct val="150000"/>
              </a:lnSpc>
            </a:pPr>
            <a:endParaRPr lang="en-US" sz="1600" b="1" dirty="0">
              <a:solidFill>
                <a:schemeClr val="tx1"/>
              </a:solidFill>
              <a:latin typeface="Lucida Sans" pitchFamily="34" charset="0"/>
            </a:endParaRPr>
          </a:p>
          <a:p>
            <a:pPr algn="just">
              <a:lnSpc>
                <a:spcPct val="150000"/>
              </a:lnSpc>
            </a:pPr>
            <a:endParaRPr lang="en-US" sz="1600" dirty="0">
              <a:solidFill>
                <a:schemeClr val="tx1"/>
              </a:solidFill>
              <a:latin typeface="Lucida Sans" pitchFamily="34" charset="0"/>
            </a:endParaRPr>
          </a:p>
          <a:p>
            <a:pPr algn="just">
              <a:lnSpc>
                <a:spcPct val="150000"/>
              </a:lnSpc>
            </a:pPr>
            <a:endParaRPr lang="en-US" sz="1600" dirty="0">
              <a:solidFill>
                <a:schemeClr val="tx1"/>
              </a:solidFill>
              <a:latin typeface="Lucida Sans" pitchFamily="34" charset="0"/>
            </a:endParaRPr>
          </a:p>
          <a:p>
            <a:pPr algn="just">
              <a:lnSpc>
                <a:spcPct val="150000"/>
              </a:lnSpc>
            </a:pPr>
            <a:endParaRPr lang="en-US" sz="1600" dirty="0">
              <a:solidFill>
                <a:schemeClr val="tx1"/>
              </a:solidFill>
            </a:endParaRPr>
          </a:p>
          <a:p>
            <a:pPr algn="just">
              <a:lnSpc>
                <a:spcPct val="150000"/>
              </a:lnSpc>
            </a:pPr>
            <a:endParaRPr lang="en-US" sz="1600" dirty="0">
              <a:solidFill>
                <a:schemeClr val="tx1"/>
              </a:solidFill>
              <a:latin typeface="Lucida Sans" pitchFamily="34" charset="0"/>
            </a:endParaRPr>
          </a:p>
          <a:p>
            <a:pPr algn="just">
              <a:lnSpc>
                <a:spcPct val="150000"/>
              </a:lnSpc>
            </a:pPr>
            <a:endParaRPr lang="en-US" sz="1600" dirty="0">
              <a:solidFill>
                <a:schemeClr val="tx1"/>
              </a:solidFill>
              <a:latin typeface="Lucida Sans" pitchFamily="34" charset="0"/>
            </a:endParaRPr>
          </a:p>
          <a:p>
            <a:pPr algn="just">
              <a:lnSpc>
                <a:spcPct val="150000"/>
              </a:lnSpc>
            </a:pPr>
            <a:endParaRPr lang="en-US" sz="1600" dirty="0">
              <a:solidFill>
                <a:schemeClr val="tx1"/>
              </a:solidFill>
              <a:latin typeface="Lucida Sans" pitchFamily="34" charset="0"/>
            </a:endParaRPr>
          </a:p>
          <a:p>
            <a:pPr algn="just">
              <a:lnSpc>
                <a:spcPct val="150000"/>
              </a:lnSpc>
            </a:pPr>
            <a:endParaRPr lang="en-US" sz="1600" dirty="0">
              <a:solidFill>
                <a:schemeClr val="tx1"/>
              </a:solidFill>
              <a:latin typeface="Lucida Sans" pitchFamily="34" charset="0"/>
            </a:endParaRPr>
          </a:p>
          <a:p>
            <a:pPr algn="just">
              <a:lnSpc>
                <a:spcPct val="150000"/>
              </a:lnSpc>
            </a:pPr>
            <a:endParaRPr lang="en-US" sz="1600" dirty="0">
              <a:solidFill>
                <a:schemeClr val="tx1"/>
              </a:solidFill>
              <a:latin typeface="Lucida Sans" pitchFamily="34" charset="0"/>
            </a:endParaRPr>
          </a:p>
        </p:txBody>
      </p:sp>
    </p:spTree>
    <p:custDataLst>
      <p:tags r:id="rId1"/>
    </p:custDataLst>
    <p:extLst>
      <p:ext uri="{BB962C8B-B14F-4D97-AF65-F5344CB8AC3E}">
        <p14:creationId xmlns:p14="http://schemas.microsoft.com/office/powerpoint/2010/main" val="1176350175"/>
      </p:ext>
    </p:extLst>
  </p:cSld>
  <p:clrMapOvr>
    <a:masterClrMapping/>
  </p:clrMapOvr>
  <p:transition>
    <p:wipe/>
  </p:transition>
</p:sld>
</file>

<file path=ppt/tags/tag1.xml><?xml version="1.0" encoding="utf-8"?>
<p:tagLst xmlns:a="http://schemas.openxmlformats.org/drawingml/2006/main" xmlns:r="http://schemas.openxmlformats.org/officeDocument/2006/relationships" xmlns:p="http://schemas.openxmlformats.org/presentationml/2006/main">
  <p:tag name="DDVERSION" val="2.0"/>
  <p:tag name="SLIPSHEET" val="NO VALUE"/>
  <p:tag name="SLIPSHEETTYPE" val="NO VALUE"/>
  <p:tag name="LAYOUTCATEGORY" val="Navigation Pages"/>
  <p:tag name="LAYOUTDISPLAYNAME" val="Table of Contents Page"/>
  <p:tag name="LAYOUTNAME" val="Table of Contents Page"/>
  <p:tag name="PAGETYPE" val="TOCPage"/>
  <p:tag name="APPVERSION" val="2.00.004"/>
  <p:tag name="SLIDEID" val="TOCPg"/>
  <p:tag name="ISPAGEELEMENT" val="Yes"/>
  <p:tag name="SHOWINNEWSLIDEDIALOG" val="Yes"/>
  <p:tag name="ALLOWMORETHANONE" val="Yes"/>
  <p:tag name="ALLOWPAGETITLE" val="No"/>
  <p:tag name="HASPROJECTNAME" val="Yes"/>
  <p:tag name="HASTRAILER" val="Yes"/>
  <p:tag name="ALLOWINCLUDEINTOC" val="No"/>
  <p:tag name="HASKEYPOINTS" val="No"/>
  <p:tag name="INCLUDEINTOC" val="No"/>
  <p:tag name="ALLOWPAGESUBTITLE" val="No"/>
  <p:tag name="HASSLIDEFOOTER" val="No"/>
  <p:tag name="NUMBERINLAYOUT" val="18"/>
  <p:tag name="LISTORDER" val="2"/>
  <p:tag name="SUPPRESSPAGENUMBER" val="Yes"/>
  <p:tag name="BACKCOLOR" val="Slide Background"/>
  <p:tag name="DEVICE" val="Canon Colorpass 1000"/>
  <p:tag name="SCHEME" val="Printed"/>
  <p:tag name="LANGUAGE" val="English (United States)"/>
  <p:tag name="STYLE" val="IBD"/>
  <p:tag name="JOB" val="9643831"/>
</p:tagLst>
</file>

<file path=ppt/tags/tag10.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FILLFORECOLOR" val="NO VALUE"/>
  <p:tag name="FONTCOLOR" val="NO VALUE"/>
  <p:tag name="PLACEHOLDERSIZE" val="NO VALUE"/>
  <p:tag name="SOURCE" val="NO VALUE"/>
  <p:tag name="DEVICE" val="Canon Colorpass 1000"/>
  <p:tag name="LINECOLOR" val="TOC Rule"/>
  <p:tag name="SUBOBJECTID" val="TOCBottomRule"/>
  <p:tag name="OBJECTID" val="TOCBottomRule"/>
  <p:tag name="LEFT" val="226.8"/>
  <p:tag name="LINEWEIGHT" val="0.5"/>
  <p:tag name="WIDTH" val="522"/>
  <p:tag name="TYPE" val="TOCBottomRule"/>
  <p:tag name="TOP" val="210.15"/>
</p:tagLst>
</file>

<file path=ppt/tags/tag11.xml><?xml version="1.0" encoding="utf-8"?>
<p:tagLst xmlns:a="http://schemas.openxmlformats.org/drawingml/2006/main" xmlns:r="http://schemas.openxmlformats.org/officeDocument/2006/relationships" xmlns:p="http://schemas.openxmlformats.org/presentationml/2006/main">
  <p:tag name="RULERID" val="TOCIdentifier1"/>
  <p:tag name="ANCHORPOINT" val="NO VALUE"/>
  <p:tag name="CHARTLIBVERSION" val="NO VALUE"/>
  <p:tag name="DDVERSION" val="2.0"/>
  <p:tag name="FONTCOLOR" val="NO VALUE"/>
  <p:tag name="LINECOLOR" val="NO VALUE"/>
  <p:tag name="PLACEHOLDERSIZE" val="NO VALUE"/>
  <p:tag name="DEVICE" val="Canon Colorpass 1000"/>
  <p:tag name="FILLFORECOLOR" val="Transparent"/>
  <p:tag name="SUBOBJECTID" val="TOCText"/>
  <p:tag name="OBJECTID" val="TOCEntry"/>
  <p:tag name="SOURCE" val="rulers.ppt!TOCIdentifier1"/>
  <p:tag name="LEFT" val="398.88"/>
  <p:tag name="HEIGHT" val="25.92"/>
  <p:tag name="WIDTH" val="342"/>
  <p:tag name="TYPE" val="TOCSectionText"/>
  <p:tag name="TOP" val="158.4"/>
</p:tagLst>
</file>

<file path=ppt/tags/tag12.xml><?xml version="1.0" encoding="utf-8"?>
<p:tagLst xmlns:a="http://schemas.openxmlformats.org/drawingml/2006/main" xmlns:r="http://schemas.openxmlformats.org/officeDocument/2006/relationships" xmlns:p="http://schemas.openxmlformats.org/presentationml/2006/main">
  <p:tag name="RULERID" val="TOCIdentifier1"/>
  <p:tag name="ANCHORPOINT" val="NO VALUE"/>
  <p:tag name="CHARTLIBVERSION" val="NO VALUE"/>
  <p:tag name="DDVERSION" val="2.0"/>
  <p:tag name="FONTCOLOR" val="NO VALUE"/>
  <p:tag name="LINECOLOR" val="NO VALUE"/>
  <p:tag name="PLACEHOLDERSIZE" val="NO VALUE"/>
  <p:tag name="DEVICE" val="Canon Colorpass 1000"/>
  <p:tag name="FILLFORECOLOR" val="Transparent"/>
  <p:tag name="SUBOBJECTID" val="TOCText"/>
  <p:tag name="OBJECTID" val="TOCEntry"/>
  <p:tag name="SOURCE" val="rulers.ppt!TOCIdentifier1"/>
  <p:tag name="LEFT" val="398.88"/>
  <p:tag name="HEIGHT" val="25.92"/>
  <p:tag name="WIDTH" val="342"/>
  <p:tag name="TYPE" val="TOCSectionText"/>
  <p:tag name="TOP" val="184.275"/>
</p:tagLst>
</file>

<file path=ppt/tags/tag13.xml><?xml version="1.0" encoding="utf-8"?>
<p:tagLst xmlns:a="http://schemas.openxmlformats.org/drawingml/2006/main" xmlns:r="http://schemas.openxmlformats.org/officeDocument/2006/relationships" xmlns:p="http://schemas.openxmlformats.org/presentationml/2006/main">
  <p:tag name="RULERID" val="TOCIdentifier1"/>
  <p:tag name="ANCHORPOINT" val="NO VALUE"/>
  <p:tag name="CHARTLIBVERSION" val="NO VALUE"/>
  <p:tag name="DDVERSION" val="2.0"/>
  <p:tag name="FONTCOLOR" val="NO VALUE"/>
  <p:tag name="LINECOLOR" val="NO VALUE"/>
  <p:tag name="PLACEHOLDERSIZE" val="NO VALUE"/>
  <p:tag name="DEVICE" val="Canon Colorpass 1000"/>
  <p:tag name="FILLFORECOLOR" val="Transparent"/>
  <p:tag name="SUBOBJECTID" val="TOCText"/>
  <p:tag name="OBJECTID" val="TOCEntry"/>
  <p:tag name="SOURCE" val="rulers.ppt!TOCIdentifier1"/>
  <p:tag name="LEFT" val="398.88"/>
  <p:tag name="HEIGHT" val="25.92"/>
  <p:tag name="WIDTH" val="342"/>
  <p:tag name="TYPE" val="TOCSectionText"/>
  <p:tag name="TOP" val="184.275"/>
</p:tagLst>
</file>

<file path=ppt/tags/tag14.xml><?xml version="1.0" encoding="utf-8"?>
<p:tagLst xmlns:a="http://schemas.openxmlformats.org/drawingml/2006/main" xmlns:r="http://schemas.openxmlformats.org/officeDocument/2006/relationships" xmlns:p="http://schemas.openxmlformats.org/presentationml/2006/main">
  <p:tag name="RULERID" val="TOCIdentifier1"/>
  <p:tag name="ANCHORPOINT" val="NO VALUE"/>
  <p:tag name="CHARTLIBVERSION" val="NO VALUE"/>
  <p:tag name="DDVERSION" val="2.0"/>
  <p:tag name="FONTCOLOR" val="NO VALUE"/>
  <p:tag name="LINECOLOR" val="NO VALUE"/>
  <p:tag name="PLACEHOLDERSIZE" val="NO VALUE"/>
  <p:tag name="DEVICE" val="Canon Colorpass 1000"/>
  <p:tag name="FILLFORECOLOR" val="Transparent"/>
  <p:tag name="SUBOBJECTID" val="TOCText"/>
  <p:tag name="OBJECTID" val="TOCEntry"/>
  <p:tag name="SOURCE" val="rulers.ppt!TOCIdentifier1"/>
  <p:tag name="LEFT" val="398.88"/>
  <p:tag name="HEIGHT" val="25.92"/>
  <p:tag name="WIDTH" val="342"/>
  <p:tag name="TYPE" val="TOCSectionText"/>
  <p:tag name="TOP" val="158.4"/>
</p:tagLst>
</file>

<file path=ppt/tags/tag15.xml><?xml version="1.0" encoding="utf-8"?>
<p:tagLst xmlns:a="http://schemas.openxmlformats.org/drawingml/2006/main" xmlns:r="http://schemas.openxmlformats.org/officeDocument/2006/relationships" xmlns:p="http://schemas.openxmlformats.org/presentationml/2006/main">
  <p:tag name="DDVERSION" val="2.0"/>
  <p:tag name="SLIPSHEET" val="NO VALUE"/>
  <p:tag name="SLIPSHEETTYPE" val="NO VALUE"/>
  <p:tag name="LAYOUTCATEGORY" val="Navigation Pages"/>
  <p:tag name="LAYOUTDISPLAYNAME" val="Table of Contents Page"/>
  <p:tag name="LAYOUTNAME" val="Table of Contents Page"/>
  <p:tag name="PAGETYPE" val="TOCPage"/>
  <p:tag name="APPVERSION" val="2.00.004"/>
  <p:tag name="SLIDEID" val="TOCPg"/>
  <p:tag name="ISPAGEELEMENT" val="Yes"/>
  <p:tag name="SHOWINNEWSLIDEDIALOG" val="Yes"/>
  <p:tag name="ALLOWMORETHANONE" val="Yes"/>
  <p:tag name="ALLOWPAGETITLE" val="No"/>
  <p:tag name="HASPROJECTNAME" val="Yes"/>
  <p:tag name="HASTRAILER" val="Yes"/>
  <p:tag name="ALLOWINCLUDEINTOC" val="No"/>
  <p:tag name="HASKEYPOINTS" val="No"/>
  <p:tag name="INCLUDEINTOC" val="No"/>
  <p:tag name="ALLOWPAGESUBTITLE" val="No"/>
  <p:tag name="HASSLIDEFOOTER" val="No"/>
  <p:tag name="NUMBERINLAYOUT" val="18"/>
  <p:tag name="LISTORDER" val="2"/>
  <p:tag name="SUPPRESSPAGENUMBER" val="Yes"/>
  <p:tag name="BACKCOLOR" val="Slide Background"/>
  <p:tag name="DEVICE" val="Canon Colorpass 1000"/>
  <p:tag name="SCHEME" val="Printed"/>
  <p:tag name="LANGUAGE" val="English (United States)"/>
  <p:tag name="STYLE" val="IBD"/>
  <p:tag name="JOB" val="9643831"/>
</p:tagLst>
</file>

<file path=ppt/tags/tag16.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PageTitle"/>
  <p:tag name="SUBOBJECTID" val="PgTitlesPgTitle"/>
  <p:tag name="OBJECTID" val="PgTitles"/>
  <p:tag name="WIDTH" val="522"/>
  <p:tag name="HEIGHT" val="28.75"/>
  <p:tag name="LEFT" val="226.75"/>
  <p:tag name="TOP" val="79.25"/>
  <p:tag name="FILLFORECOLOR" val="Page Title Fill"/>
  <p:tag name="FONTCOLOR" val="Page Title Font"/>
  <p:tag name="DEVICE" val="Canon Colorpass 1000"/>
</p:tagLst>
</file>

<file path=ppt/tags/tag2.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SectionTitle"/>
  <p:tag name="SUBOBJECTID" val="PgTitlesSecTitle"/>
  <p:tag name="OBJECTID" val="PgTitles"/>
  <p:tag name="WIDTH" val="522"/>
  <p:tag name="HEIGHT" val="21.63"/>
  <p:tag name="LEFT" val="226.75"/>
  <p:tag name="TOP" val="57.63"/>
  <p:tag name="FILLFORECOLOR" val="Page SecTitle Fill"/>
  <p:tag name="FONTCOLOR" val="Page SecTitle Font"/>
  <p:tag name="DEVICE" val="Canon Colorpass 1000"/>
</p:tagLst>
</file>

<file path=ppt/tags/tag3.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PageTitle"/>
  <p:tag name="SUBOBJECTID" val="PgTitlesPgTitle"/>
  <p:tag name="OBJECTID" val="PgTitles"/>
  <p:tag name="WIDTH" val="522"/>
  <p:tag name="HEIGHT" val="28.75"/>
  <p:tag name="LEFT" val="226.75"/>
  <p:tag name="TOP" val="79.25"/>
  <p:tag name="FILLFORECOLOR" val="Page Title Fill"/>
  <p:tag name="FONTCOLOR" val="Page Title Font"/>
  <p:tag name="DEVICE" val="Canon Colorpass 1000"/>
</p:tagLst>
</file>

<file path=ppt/tags/tag4.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FILLFORECOLOR" val="NO VALUE"/>
  <p:tag name="PLACEHOLDERSIZE" val="NO VALUE"/>
  <p:tag name="SOURCE" val="NO VALUE"/>
  <p:tag name="LINEWEIGHT" val="0.75"/>
  <p:tag name="OBJECTID" val="PageVerticalRuleLong"/>
  <p:tag name="SUBOBJECTID" val="PageVerticalRuleLong"/>
  <p:tag name="TYPE" val="PageVerticalRuleLong"/>
  <p:tag name="HEIGHT" val="527.04"/>
  <p:tag name="LEFT" val="210.24"/>
  <p:tag name="TOP" val="57.60"/>
  <p:tag name="LINECOLOR" val="Title Page Rule"/>
  <p:tag name="DEVICE" val="Canon Colorpass 1000"/>
</p:tagLst>
</file>

<file path=ppt/tags/tag5.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FILLFORECOLOR" val="NO VALUE"/>
  <p:tag name="FONTCOLOR" val="NO VALUE"/>
  <p:tag name="PLACEHOLDERSIZE" val="NO VALUE"/>
  <p:tag name="SOURCE" val="NO VALUE"/>
  <p:tag name="DEVICE" val="Canon Colorpass 1000"/>
  <p:tag name="LINECOLOR" val="TOC Rule"/>
  <p:tag name="SUBOBJECTID" val="TOCBottomRule"/>
  <p:tag name="OBJECTID" val="TOCBottomRule"/>
  <p:tag name="LEFT" val="226.8"/>
  <p:tag name="LINEWEIGHT" val="0.5"/>
  <p:tag name="WIDTH" val="522"/>
  <p:tag name="TYPE" val="TOCBottomRule"/>
  <p:tag name="TOP" val="210.15"/>
</p:tagLst>
</file>

<file path=ppt/tags/tag6.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FILLFORECOLOR" val="NO VALUE"/>
  <p:tag name="FONTCOLOR" val="NO VALUE"/>
  <p:tag name="PLACEHOLDERSIZE" val="NO VALUE"/>
  <p:tag name="SOURCE" val="NO VALUE"/>
  <p:tag name="DEVICE" val="Canon Colorpass 1000"/>
  <p:tag name="LINECOLOR" val="TOC Rule"/>
  <p:tag name="SUBOBJECTID" val="TOCBottomRule"/>
  <p:tag name="OBJECTID" val="TOCBottomRule"/>
  <p:tag name="LEFT" val="226.8"/>
  <p:tag name="LINEWEIGHT" val="0.5"/>
  <p:tag name="WIDTH" val="522"/>
  <p:tag name="TYPE" val="TOCBottomRule"/>
  <p:tag name="TOP" val="210.15"/>
</p:tagLst>
</file>

<file path=ppt/tags/tag7.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FILLFORECOLOR" val="NO VALUE"/>
  <p:tag name="FONTCOLOR" val="NO VALUE"/>
  <p:tag name="PLACEHOLDERSIZE" val="NO VALUE"/>
  <p:tag name="SOURCE" val="NO VALUE"/>
  <p:tag name="DEVICE" val="Canon Colorpass 1000"/>
  <p:tag name="LINECOLOR" val="TOC Rule"/>
  <p:tag name="SUBOBJECTID" val="TOCBottomRule"/>
  <p:tag name="OBJECTID" val="TOCBottomRule"/>
  <p:tag name="LEFT" val="226.8"/>
  <p:tag name="LINEWEIGHT" val="0.5"/>
  <p:tag name="WIDTH" val="522"/>
  <p:tag name="TYPE" val="TOCBottomRule"/>
  <p:tag name="TOP" val="210.15"/>
</p:tagLst>
</file>

<file path=ppt/tags/tag8.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FILLFORECOLOR" val="NO VALUE"/>
  <p:tag name="FONTCOLOR" val="NO VALUE"/>
  <p:tag name="PLACEHOLDERSIZE" val="NO VALUE"/>
  <p:tag name="SOURCE" val="NO VALUE"/>
  <p:tag name="DEVICE" val="Canon Colorpass 1000"/>
  <p:tag name="LINECOLOR" val="TOC Rule"/>
  <p:tag name="SUBOBJECTID" val="TOCRule"/>
  <p:tag name="OBJECTID" val="TOCEntry"/>
  <p:tag name="LEFT" val="226.8"/>
  <p:tag name="LINEWEIGHT" val="0.5"/>
  <p:tag name="WIDTH" val="522"/>
  <p:tag name="TYPE" val="TOCRule"/>
  <p:tag name="TOP" val="184.275"/>
</p:tagLst>
</file>

<file path=ppt/tags/tag9.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FILLFORECOLOR" val="NO VALUE"/>
  <p:tag name="FONTCOLOR" val="NO VALUE"/>
  <p:tag name="PLACEHOLDERSIZE" val="NO VALUE"/>
  <p:tag name="SOURCE" val="NO VALUE"/>
  <p:tag name="DEVICE" val="Canon Colorpass 1000"/>
  <p:tag name="LINECOLOR" val="TOC Rule"/>
  <p:tag name="SUBOBJECTID" val="TOCBottomRule"/>
  <p:tag name="OBJECTID" val="TOCBottomRule"/>
  <p:tag name="LEFT" val="226.8"/>
  <p:tag name="LINEWEIGHT" val="0.5"/>
  <p:tag name="WIDTH" val="522"/>
  <p:tag name="TYPE" val="TOCBottomRule"/>
  <p:tag name="TOP" val="210.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7181</TotalTime>
  <Words>1347</Words>
  <Application>Microsoft Office PowerPoint</Application>
  <PresentationFormat>Custom</PresentationFormat>
  <Paragraphs>128</Paragraphs>
  <Slides>8</Slides>
  <Notes>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8</vt:i4>
      </vt:variant>
    </vt:vector>
  </HeadingPairs>
  <TitlesOfParts>
    <vt:vector size="18" baseType="lpstr">
      <vt:lpstr>Arial</vt:lpstr>
      <vt:lpstr>Calibri</vt:lpstr>
      <vt:lpstr>Cambria</vt:lpstr>
      <vt:lpstr>Century Gothic</vt:lpstr>
      <vt:lpstr>Lucida Sans</vt:lpstr>
      <vt:lpstr>Tahoma</vt:lpstr>
      <vt:lpstr>Times New Roman</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bankoleg</dc:creator>
  <cp:lastModifiedBy>bankole a. ganiu</cp:lastModifiedBy>
  <cp:revision>1290</cp:revision>
  <cp:lastPrinted>2017-03-20T08:03:22Z</cp:lastPrinted>
  <dcterms:created xsi:type="dcterms:W3CDTF">2016-08-04T15:29:10Z</dcterms:created>
  <dcterms:modified xsi:type="dcterms:W3CDTF">2017-09-18T16:30:42Z</dcterms:modified>
</cp:coreProperties>
</file>