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63" r:id="rId2"/>
    <p:sldId id="323" r:id="rId3"/>
    <p:sldId id="325" r:id="rId4"/>
    <p:sldId id="328" r:id="rId5"/>
    <p:sldId id="331" r:id="rId6"/>
    <p:sldId id="334" r:id="rId7"/>
    <p:sldId id="337" r:id="rId8"/>
    <p:sldId id="340" r:id="rId9"/>
    <p:sldId id="324" r:id="rId10"/>
    <p:sldId id="272" r:id="rId11"/>
    <p:sldId id="260" r:id="rId1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256633B-74BC-4066-B38F-7ECC7DDC1EBB}">
          <p14:sldIdLst>
            <p14:sldId id="263"/>
            <p14:sldId id="323"/>
            <p14:sldId id="325"/>
            <p14:sldId id="328"/>
            <p14:sldId id="331"/>
            <p14:sldId id="334"/>
            <p14:sldId id="337"/>
            <p14:sldId id="340"/>
            <p14:sldId id="324"/>
            <p14:sldId id="272"/>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3447" autoAdjust="0"/>
  </p:normalViewPr>
  <p:slideViewPr>
    <p:cSldViewPr snapToGrid="0" snapToObjects="1">
      <p:cViewPr varScale="1">
        <p:scale>
          <a:sx n="59" d="100"/>
          <a:sy n="59" d="100"/>
        </p:scale>
        <p:origin x="964"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folabi Adeisa" userId="30b517a4-4de3-464a-9364-01085ffdaa87" providerId="ADAL" clId="{B62B9976-E6C5-424C-9B23-8DC46F748C32}"/>
    <pc:docChg chg="undo custSel modSld">
      <pc:chgData name="Afolabi Adeisa" userId="30b517a4-4de3-464a-9364-01085ffdaa87" providerId="ADAL" clId="{B62B9976-E6C5-424C-9B23-8DC46F748C32}" dt="2024-09-08T20:59:53.916" v="1605" actId="13926"/>
      <pc:docMkLst>
        <pc:docMk/>
      </pc:docMkLst>
      <pc:sldChg chg="modSp mod">
        <pc:chgData name="Afolabi Adeisa" userId="30b517a4-4de3-464a-9364-01085ffdaa87" providerId="ADAL" clId="{B62B9976-E6C5-424C-9B23-8DC46F748C32}" dt="2024-09-08T20:19:36.524" v="1024" actId="6549"/>
        <pc:sldMkLst>
          <pc:docMk/>
          <pc:sldMk cId="2160393597" sldId="261"/>
        </pc:sldMkLst>
      </pc:sldChg>
      <pc:sldChg chg="modSp mod">
        <pc:chgData name="Afolabi Adeisa" userId="30b517a4-4de3-464a-9364-01085ffdaa87" providerId="ADAL" clId="{B62B9976-E6C5-424C-9B23-8DC46F748C32}" dt="2024-09-08T20:41:02.971" v="1211" actId="6549"/>
        <pc:sldMkLst>
          <pc:docMk/>
          <pc:sldMk cId="453814714" sldId="265"/>
        </pc:sldMkLst>
      </pc:sldChg>
      <pc:sldChg chg="delSp modSp mod">
        <pc:chgData name="Afolabi Adeisa" userId="30b517a4-4de3-464a-9364-01085ffdaa87" providerId="ADAL" clId="{B62B9976-E6C5-424C-9B23-8DC46F748C32}" dt="2024-09-08T20:59:53.916" v="1605" actId="13926"/>
        <pc:sldMkLst>
          <pc:docMk/>
          <pc:sldMk cId="3524354084" sldId="267"/>
        </pc:sldMkLst>
      </pc:sldChg>
      <pc:sldChg chg="modSp mod">
        <pc:chgData name="Afolabi Adeisa" userId="30b517a4-4de3-464a-9364-01085ffdaa87" providerId="ADAL" clId="{B62B9976-E6C5-424C-9B23-8DC46F748C32}" dt="2024-09-08T19:59:50.090" v="469" actId="20577"/>
        <pc:sldMkLst>
          <pc:docMk/>
          <pc:sldMk cId="3489856108" sldId="268"/>
        </pc:sldMkLst>
      </pc:sldChg>
      <pc:sldChg chg="modSp mod">
        <pc:chgData name="Afolabi Adeisa" userId="30b517a4-4de3-464a-9364-01085ffdaa87" providerId="ADAL" clId="{B62B9976-E6C5-424C-9B23-8DC46F748C32}" dt="2024-09-08T20:58:57.499" v="1603" actId="20577"/>
        <pc:sldMkLst>
          <pc:docMk/>
          <pc:sldMk cId="455807249" sldId="269"/>
        </pc:sldMkLst>
      </pc:sldChg>
    </pc:docChg>
  </pc:docChgLst>
  <pc:docChgLst>
    <pc:chgData name="Afolabi Adeisa" userId="30b517a4-4de3-464a-9364-01085ffdaa87" providerId="ADAL" clId="{B9E90590-4214-45E7-915C-D273F26C7B60}"/>
    <pc:docChg chg="undo redo custSel modSld">
      <pc:chgData name="Afolabi Adeisa" userId="30b517a4-4de3-464a-9364-01085ffdaa87" providerId="ADAL" clId="{B9E90590-4214-45E7-915C-D273F26C7B60}" dt="2024-09-17T16:01:07.700" v="806" actId="20577"/>
      <pc:docMkLst>
        <pc:docMk/>
      </pc:docMkLst>
      <pc:sldChg chg="addSp delSp modSp mod">
        <pc:chgData name="Afolabi Adeisa" userId="30b517a4-4de3-464a-9364-01085ffdaa87" providerId="ADAL" clId="{B9E90590-4214-45E7-915C-D273F26C7B60}" dt="2024-09-17T14:49:53.239" v="90" actId="255"/>
        <pc:sldMkLst>
          <pc:docMk/>
          <pc:sldMk cId="231003466" sldId="257"/>
        </pc:sldMkLst>
      </pc:sldChg>
      <pc:sldChg chg="addSp delSp modSp mod">
        <pc:chgData name="Afolabi Adeisa" userId="30b517a4-4de3-464a-9364-01085ffdaa87" providerId="ADAL" clId="{B9E90590-4214-45E7-915C-D273F26C7B60}" dt="2024-09-17T15:06:20.358" v="179" actId="207"/>
        <pc:sldMkLst>
          <pc:docMk/>
          <pc:sldMk cId="2160393597" sldId="261"/>
        </pc:sldMkLst>
      </pc:sldChg>
      <pc:sldChg chg="addSp delSp modSp mod">
        <pc:chgData name="Afolabi Adeisa" userId="30b517a4-4de3-464a-9364-01085ffdaa87" providerId="ADAL" clId="{B9E90590-4214-45E7-915C-D273F26C7B60}" dt="2024-09-17T15:31:22.385" v="313" actId="13926"/>
        <pc:sldMkLst>
          <pc:docMk/>
          <pc:sldMk cId="453814714" sldId="265"/>
        </pc:sldMkLst>
      </pc:sldChg>
      <pc:sldChg chg="modSp mod">
        <pc:chgData name="Afolabi Adeisa" userId="30b517a4-4de3-464a-9364-01085ffdaa87" providerId="ADAL" clId="{B9E90590-4214-45E7-915C-D273F26C7B60}" dt="2024-09-17T15:08:46.145" v="197" actId="207"/>
        <pc:sldMkLst>
          <pc:docMk/>
          <pc:sldMk cId="3524354084" sldId="267"/>
        </pc:sldMkLst>
      </pc:sldChg>
      <pc:sldChg chg="addSp delSp modSp mod">
        <pc:chgData name="Afolabi Adeisa" userId="30b517a4-4de3-464a-9364-01085ffdaa87" providerId="ADAL" clId="{B9E90590-4214-45E7-915C-D273F26C7B60}" dt="2024-09-17T16:01:07.700" v="806" actId="20577"/>
        <pc:sldMkLst>
          <pc:docMk/>
          <pc:sldMk cId="3489856108" sldId="268"/>
        </pc:sldMkLst>
      </pc:sldChg>
      <pc:sldChg chg="addSp delSp modSp mod">
        <pc:chgData name="Afolabi Adeisa" userId="30b517a4-4de3-464a-9364-01085ffdaa87" providerId="ADAL" clId="{B9E90590-4214-45E7-915C-D273F26C7B60}" dt="2024-09-17T14:54:02.633" v="130" actId="207"/>
        <pc:sldMkLst>
          <pc:docMk/>
          <pc:sldMk cId="455807249" sldId="269"/>
        </pc:sldMkLst>
      </pc:sldChg>
    </pc:docChg>
  </pc:docChgLst>
  <pc:docChgLst>
    <pc:chgData name="Afolabi Adeisa" userId="30b517a4-4de3-464a-9364-01085ffdaa87" providerId="ADAL" clId="{FEB44192-B35B-4E30-B006-28F1641C3B8A}"/>
    <pc:docChg chg="modSld">
      <pc:chgData name="Afolabi Adeisa" userId="30b517a4-4de3-464a-9364-01085ffdaa87" providerId="ADAL" clId="{FEB44192-B35B-4E30-B006-28F1641C3B8A}" dt="2024-09-17T07:26:41.997" v="5" actId="20577"/>
      <pc:docMkLst>
        <pc:docMk/>
      </pc:docMkLst>
      <pc:sldChg chg="modSp mod">
        <pc:chgData name="Afolabi Adeisa" userId="30b517a4-4de3-464a-9364-01085ffdaa87" providerId="ADAL" clId="{FEB44192-B35B-4E30-B006-28F1641C3B8A}" dt="2024-09-17T07:26:41.997" v="5" actId="20577"/>
        <pc:sldMkLst>
          <pc:docMk/>
          <pc:sldMk cId="2843164923" sldId="263"/>
        </pc:sldMkLst>
      </pc:sldChg>
    </pc:docChg>
  </pc:docChgLst>
  <pc:docChgLst>
    <pc:chgData name="Afolabi Adeisa" userId="30b517a4-4de3-464a-9364-01085ffdaa87" providerId="ADAL" clId="{EF075EDD-D52A-4EC8-899F-E0D27865C182}"/>
    <pc:docChg chg="undo redo custSel modSld">
      <pc:chgData name="Afolabi Adeisa" userId="30b517a4-4de3-464a-9364-01085ffdaa87" providerId="ADAL" clId="{EF075EDD-D52A-4EC8-899F-E0D27865C182}" dt="2025-10-06T12:16:07.441" v="1880" actId="20577"/>
      <pc:docMkLst>
        <pc:docMk/>
      </pc:docMkLst>
      <pc:sldChg chg="modSp mod">
        <pc:chgData name="Afolabi Adeisa" userId="30b517a4-4de3-464a-9364-01085ffdaa87" providerId="ADAL" clId="{EF075EDD-D52A-4EC8-899F-E0D27865C182}" dt="2025-10-03T08:37:03.567" v="66" actId="123"/>
        <pc:sldMkLst>
          <pc:docMk/>
          <pc:sldMk cId="2843164923" sldId="263"/>
        </pc:sldMkLst>
        <pc:spChg chg="mod">
          <ac:chgData name="Afolabi Adeisa" userId="30b517a4-4de3-464a-9364-01085ffdaa87" providerId="ADAL" clId="{EF075EDD-D52A-4EC8-899F-E0D27865C182}" dt="2025-10-03T08:37:03.567" v="66" actId="123"/>
          <ac:spMkLst>
            <pc:docMk/>
            <pc:sldMk cId="2843164923" sldId="263"/>
            <ac:spMk id="3" creationId="{00000000-0000-0000-0000-000000000000}"/>
          </ac:spMkLst>
        </pc:spChg>
      </pc:sldChg>
      <pc:sldChg chg="addSp delSp modSp mod">
        <pc:chgData name="Afolabi Adeisa" userId="30b517a4-4de3-464a-9364-01085ffdaa87" providerId="ADAL" clId="{EF075EDD-D52A-4EC8-899F-E0D27865C182}" dt="2025-10-06T12:16:07.441" v="1880" actId="20577"/>
        <pc:sldMkLst>
          <pc:docMk/>
          <pc:sldMk cId="1058999281" sldId="272"/>
        </pc:sldMkLst>
        <pc:spChg chg="mod">
          <ac:chgData name="Afolabi Adeisa" userId="30b517a4-4de3-464a-9364-01085ffdaa87" providerId="ADAL" clId="{EF075EDD-D52A-4EC8-899F-E0D27865C182}" dt="2025-10-06T12:16:07.441" v="1880" actId="20577"/>
          <ac:spMkLst>
            <pc:docMk/>
            <pc:sldMk cId="1058999281" sldId="272"/>
            <ac:spMk id="10" creationId="{F418C925-68D9-47D7-35EC-15F98ED8DF6D}"/>
          </ac:spMkLst>
        </pc:spChg>
        <pc:graphicFrameChg chg="add mod">
          <ac:chgData name="Afolabi Adeisa" userId="30b517a4-4de3-464a-9364-01085ffdaa87" providerId="ADAL" clId="{EF075EDD-D52A-4EC8-899F-E0D27865C182}" dt="2025-10-03T12:37:58.600" v="188" actId="14100"/>
          <ac:graphicFrameMkLst>
            <pc:docMk/>
            <pc:sldMk cId="1058999281" sldId="272"/>
            <ac:graphicFrameMk id="5" creationId="{902791AE-9626-29AF-2D22-F2FB74750782}"/>
          </ac:graphicFrameMkLst>
        </pc:graphicFrameChg>
        <pc:graphicFrameChg chg="add mod">
          <ac:chgData name="Afolabi Adeisa" userId="30b517a4-4de3-464a-9364-01085ffdaa87" providerId="ADAL" clId="{EF075EDD-D52A-4EC8-899F-E0D27865C182}" dt="2025-10-03T12:38:38.275" v="194" actId="14100"/>
          <ac:graphicFrameMkLst>
            <pc:docMk/>
            <pc:sldMk cId="1058999281" sldId="272"/>
            <ac:graphicFrameMk id="8" creationId="{01A0831C-871E-6712-C97A-757B8A57BC8E}"/>
          </ac:graphicFrameMkLst>
        </pc:graphicFrameChg>
      </pc:sldChg>
      <pc:sldChg chg="addSp delSp modSp mod">
        <pc:chgData name="Afolabi Adeisa" userId="30b517a4-4de3-464a-9364-01085ffdaa87" providerId="ADAL" clId="{EF075EDD-D52A-4EC8-899F-E0D27865C182}" dt="2025-10-06T12:10:43.264" v="1786" actId="20577"/>
        <pc:sldMkLst>
          <pc:docMk/>
          <pc:sldMk cId="3514754737" sldId="323"/>
        </pc:sldMkLst>
        <pc:spChg chg="mod">
          <ac:chgData name="Afolabi Adeisa" userId="30b517a4-4de3-464a-9364-01085ffdaa87" providerId="ADAL" clId="{EF075EDD-D52A-4EC8-899F-E0D27865C182}" dt="2025-10-03T15:04:57.757" v="1601" actId="20577"/>
          <ac:spMkLst>
            <pc:docMk/>
            <pc:sldMk cId="3514754737" sldId="323"/>
            <ac:spMk id="2" creationId="{4D851191-0167-8177-7665-05AC2723C66B}"/>
          </ac:spMkLst>
        </pc:spChg>
        <pc:spChg chg="mod">
          <ac:chgData name="Afolabi Adeisa" userId="30b517a4-4de3-464a-9364-01085ffdaa87" providerId="ADAL" clId="{EF075EDD-D52A-4EC8-899F-E0D27865C182}" dt="2025-10-06T12:10:43.264" v="1786" actId="20577"/>
          <ac:spMkLst>
            <pc:docMk/>
            <pc:sldMk cId="3514754737" sldId="323"/>
            <ac:spMk id="6" creationId="{5F89736B-85BF-4BE8-2D18-F3ECE8FF5E58}"/>
          </ac:spMkLst>
        </pc:spChg>
        <pc:graphicFrameChg chg="add mod">
          <ac:chgData name="Afolabi Adeisa" userId="30b517a4-4de3-464a-9364-01085ffdaa87" providerId="ADAL" clId="{EF075EDD-D52A-4EC8-899F-E0D27865C182}" dt="2025-10-03T08:41:33.425" v="111" actId="1035"/>
          <ac:graphicFrameMkLst>
            <pc:docMk/>
            <pc:sldMk cId="3514754737" sldId="323"/>
            <ac:graphicFrameMk id="8" creationId="{B28992A9-21E1-AA65-3173-6413AEA48B06}"/>
          </ac:graphicFrameMkLst>
        </pc:graphicFrameChg>
      </pc:sldChg>
      <pc:sldChg chg="addSp delSp modSp mod">
        <pc:chgData name="Afolabi Adeisa" userId="30b517a4-4de3-464a-9364-01085ffdaa87" providerId="ADAL" clId="{EF075EDD-D52A-4EC8-899F-E0D27865C182}" dt="2025-10-06T12:14:37.982" v="1862" actId="20577"/>
        <pc:sldMkLst>
          <pc:docMk/>
          <pc:sldMk cId="3517828583" sldId="324"/>
        </pc:sldMkLst>
        <pc:spChg chg="mod">
          <ac:chgData name="Afolabi Adeisa" userId="30b517a4-4de3-464a-9364-01085ffdaa87" providerId="ADAL" clId="{EF075EDD-D52A-4EC8-899F-E0D27865C182}" dt="2025-10-06T12:14:37.982" v="1862" actId="20577"/>
          <ac:spMkLst>
            <pc:docMk/>
            <pc:sldMk cId="3517828583" sldId="324"/>
            <ac:spMk id="10" creationId="{3A7337D1-4F13-A2C8-FE46-496B0B06FCCA}"/>
          </ac:spMkLst>
        </pc:spChg>
        <pc:graphicFrameChg chg="add mod">
          <ac:chgData name="Afolabi Adeisa" userId="30b517a4-4de3-464a-9364-01085ffdaa87" providerId="ADAL" clId="{EF075EDD-D52A-4EC8-899F-E0D27865C182}" dt="2025-10-03T12:44:46.651" v="210" actId="255"/>
          <ac:graphicFrameMkLst>
            <pc:docMk/>
            <pc:sldMk cId="3517828583" sldId="324"/>
            <ac:graphicFrameMk id="6" creationId="{8B678085-5ED7-261C-5669-4C3F1589E376}"/>
          </ac:graphicFrameMkLst>
        </pc:graphicFrameChg>
        <pc:graphicFrameChg chg="add mod">
          <ac:chgData name="Afolabi Adeisa" userId="30b517a4-4de3-464a-9364-01085ffdaa87" providerId="ADAL" clId="{EF075EDD-D52A-4EC8-899F-E0D27865C182}" dt="2025-10-03T12:47:32.852" v="232" actId="14100"/>
          <ac:graphicFrameMkLst>
            <pc:docMk/>
            <pc:sldMk cId="3517828583" sldId="324"/>
            <ac:graphicFrameMk id="12" creationId="{38BBF4FE-D464-896B-BBF1-20215D7F749B}"/>
          </ac:graphicFrameMkLst>
        </pc:graphicFrameChg>
        <pc:picChg chg="mod">
          <ac:chgData name="Afolabi Adeisa" userId="30b517a4-4de3-464a-9364-01085ffdaa87" providerId="ADAL" clId="{EF075EDD-D52A-4EC8-899F-E0D27865C182}" dt="2025-10-03T12:44:06.610" v="205" actId="1076"/>
          <ac:picMkLst>
            <pc:docMk/>
            <pc:sldMk cId="3517828583" sldId="324"/>
            <ac:picMk id="4" creationId="{2D5CA5E3-145D-E2DE-AAE5-66A427974CB3}"/>
          </ac:picMkLst>
        </pc:picChg>
      </pc:sldChg>
      <pc:sldChg chg="addSp delSp modSp mod">
        <pc:chgData name="Afolabi Adeisa" userId="30b517a4-4de3-464a-9364-01085ffdaa87" providerId="ADAL" clId="{EF075EDD-D52A-4EC8-899F-E0D27865C182}" dt="2025-10-06T12:11:13.746" v="1788" actId="20577"/>
        <pc:sldMkLst>
          <pc:docMk/>
          <pc:sldMk cId="1301123790" sldId="325"/>
        </pc:sldMkLst>
        <pc:spChg chg="mod">
          <ac:chgData name="Afolabi Adeisa" userId="30b517a4-4de3-464a-9364-01085ffdaa87" providerId="ADAL" clId="{EF075EDD-D52A-4EC8-899F-E0D27865C182}" dt="2025-10-03T15:05:10.175" v="1603" actId="20577"/>
          <ac:spMkLst>
            <pc:docMk/>
            <pc:sldMk cId="1301123790" sldId="325"/>
            <ac:spMk id="2" creationId="{E41871E2-005F-3C86-3E43-8B72E7E07420}"/>
          </ac:spMkLst>
        </pc:spChg>
        <pc:spChg chg="mod">
          <ac:chgData name="Afolabi Adeisa" userId="30b517a4-4de3-464a-9364-01085ffdaa87" providerId="ADAL" clId="{EF075EDD-D52A-4EC8-899F-E0D27865C182}" dt="2025-10-06T12:11:13.746" v="1788" actId="20577"/>
          <ac:spMkLst>
            <pc:docMk/>
            <pc:sldMk cId="1301123790" sldId="325"/>
            <ac:spMk id="6" creationId="{51587265-D74A-07CC-E494-0C79D20C5492}"/>
          </ac:spMkLst>
        </pc:spChg>
        <pc:graphicFrameChg chg="add mod">
          <ac:chgData name="Afolabi Adeisa" userId="30b517a4-4de3-464a-9364-01085ffdaa87" providerId="ADAL" clId="{EF075EDD-D52A-4EC8-899F-E0D27865C182}" dt="2025-10-03T08:41:56.761" v="116" actId="1035"/>
          <ac:graphicFrameMkLst>
            <pc:docMk/>
            <pc:sldMk cId="1301123790" sldId="325"/>
            <ac:graphicFrameMk id="8" creationId="{2ED9457B-4422-E2DF-5AD3-8C5002B2DC03}"/>
          </ac:graphicFrameMkLst>
        </pc:graphicFrameChg>
      </pc:sldChg>
      <pc:sldChg chg="addSp delSp modSp mod">
        <pc:chgData name="Afolabi Adeisa" userId="30b517a4-4de3-464a-9364-01085ffdaa87" providerId="ADAL" clId="{EF075EDD-D52A-4EC8-899F-E0D27865C182}" dt="2025-10-06T12:11:32.757" v="1790" actId="20577"/>
        <pc:sldMkLst>
          <pc:docMk/>
          <pc:sldMk cId="1822388983" sldId="328"/>
        </pc:sldMkLst>
        <pc:spChg chg="mod">
          <ac:chgData name="Afolabi Adeisa" userId="30b517a4-4de3-464a-9364-01085ffdaa87" providerId="ADAL" clId="{EF075EDD-D52A-4EC8-899F-E0D27865C182}" dt="2025-10-03T15:05:23.030" v="1608" actId="20577"/>
          <ac:spMkLst>
            <pc:docMk/>
            <pc:sldMk cId="1822388983" sldId="328"/>
            <ac:spMk id="2" creationId="{F493CEB0-6DC4-F5E0-E877-13ECDCCEA7E8}"/>
          </ac:spMkLst>
        </pc:spChg>
        <pc:spChg chg="mod">
          <ac:chgData name="Afolabi Adeisa" userId="30b517a4-4de3-464a-9364-01085ffdaa87" providerId="ADAL" clId="{EF075EDD-D52A-4EC8-899F-E0D27865C182}" dt="2025-10-06T12:11:32.757" v="1790" actId="20577"/>
          <ac:spMkLst>
            <pc:docMk/>
            <pc:sldMk cId="1822388983" sldId="328"/>
            <ac:spMk id="6" creationId="{0E5A8D50-51DB-E45C-6785-9C50EC0F074F}"/>
          </ac:spMkLst>
        </pc:spChg>
        <pc:graphicFrameChg chg="add mod">
          <ac:chgData name="Afolabi Adeisa" userId="30b517a4-4de3-464a-9364-01085ffdaa87" providerId="ADAL" clId="{EF075EDD-D52A-4EC8-899F-E0D27865C182}" dt="2025-10-03T08:43:29.496" v="135" actId="1076"/>
          <ac:graphicFrameMkLst>
            <pc:docMk/>
            <pc:sldMk cId="1822388983" sldId="328"/>
            <ac:graphicFrameMk id="8" creationId="{C9BB3D97-BB6B-2D59-1521-46D08D56AD08}"/>
          </ac:graphicFrameMkLst>
        </pc:graphicFrameChg>
      </pc:sldChg>
      <pc:sldChg chg="addSp delSp modSp mod">
        <pc:chgData name="Afolabi Adeisa" userId="30b517a4-4de3-464a-9364-01085ffdaa87" providerId="ADAL" clId="{EF075EDD-D52A-4EC8-899F-E0D27865C182}" dt="2025-10-06T12:11:52.621" v="1796" actId="20577"/>
        <pc:sldMkLst>
          <pc:docMk/>
          <pc:sldMk cId="4184590385" sldId="331"/>
        </pc:sldMkLst>
        <pc:spChg chg="mod">
          <ac:chgData name="Afolabi Adeisa" userId="30b517a4-4de3-464a-9364-01085ffdaa87" providerId="ADAL" clId="{EF075EDD-D52A-4EC8-899F-E0D27865C182}" dt="2025-10-06T12:11:52.621" v="1796" actId="20577"/>
          <ac:spMkLst>
            <pc:docMk/>
            <pc:sldMk cId="4184590385" sldId="331"/>
            <ac:spMk id="2" creationId="{111EBF01-0EFC-0CAD-7CF2-FACC64F2BEDA}"/>
          </ac:spMkLst>
        </pc:spChg>
        <pc:spChg chg="mod">
          <ac:chgData name="Afolabi Adeisa" userId="30b517a4-4de3-464a-9364-01085ffdaa87" providerId="ADAL" clId="{EF075EDD-D52A-4EC8-899F-E0D27865C182}" dt="2025-10-03T15:05:35.933" v="1613" actId="20577"/>
          <ac:spMkLst>
            <pc:docMk/>
            <pc:sldMk cId="4184590385" sldId="331"/>
            <ac:spMk id="6" creationId="{22CF751C-286F-ED1C-DC03-36A70E52B66D}"/>
          </ac:spMkLst>
        </pc:spChg>
        <pc:graphicFrameChg chg="add mod">
          <ac:chgData name="Afolabi Adeisa" userId="30b517a4-4de3-464a-9364-01085ffdaa87" providerId="ADAL" clId="{EF075EDD-D52A-4EC8-899F-E0D27865C182}" dt="2025-10-03T08:44:24.623" v="145" actId="1076"/>
          <ac:graphicFrameMkLst>
            <pc:docMk/>
            <pc:sldMk cId="4184590385" sldId="331"/>
            <ac:graphicFrameMk id="8" creationId="{78513128-350A-E90D-CA78-FA6478E9BC42}"/>
          </ac:graphicFrameMkLst>
        </pc:graphicFrameChg>
      </pc:sldChg>
      <pc:sldChg chg="addSp delSp modSp mod">
        <pc:chgData name="Afolabi Adeisa" userId="30b517a4-4de3-464a-9364-01085ffdaa87" providerId="ADAL" clId="{EF075EDD-D52A-4EC8-899F-E0D27865C182}" dt="2025-10-03T15:05:47.459" v="1615" actId="20577"/>
        <pc:sldMkLst>
          <pc:docMk/>
          <pc:sldMk cId="1341948727" sldId="334"/>
        </pc:sldMkLst>
        <pc:spChg chg="mod">
          <ac:chgData name="Afolabi Adeisa" userId="30b517a4-4de3-464a-9364-01085ffdaa87" providerId="ADAL" clId="{EF075EDD-D52A-4EC8-899F-E0D27865C182}" dt="2025-09-09T03:01:38.985" v="6" actId="20577"/>
          <ac:spMkLst>
            <pc:docMk/>
            <pc:sldMk cId="1341948727" sldId="334"/>
            <ac:spMk id="2" creationId="{0DAC3D66-6226-F359-C506-A7B7459FA22F}"/>
          </ac:spMkLst>
        </pc:spChg>
        <pc:spChg chg="mod">
          <ac:chgData name="Afolabi Adeisa" userId="30b517a4-4de3-464a-9364-01085ffdaa87" providerId="ADAL" clId="{EF075EDD-D52A-4EC8-899F-E0D27865C182}" dt="2025-10-03T15:05:47.459" v="1615" actId="20577"/>
          <ac:spMkLst>
            <pc:docMk/>
            <pc:sldMk cId="1341948727" sldId="334"/>
            <ac:spMk id="6" creationId="{FC6C4F02-D5AD-39C1-1292-5AD5C22BC009}"/>
          </ac:spMkLst>
        </pc:spChg>
        <pc:graphicFrameChg chg="add mod">
          <ac:chgData name="Afolabi Adeisa" userId="30b517a4-4de3-464a-9364-01085ffdaa87" providerId="ADAL" clId="{EF075EDD-D52A-4EC8-899F-E0D27865C182}" dt="2025-10-03T08:45:34.372" v="159" actId="1076"/>
          <ac:graphicFrameMkLst>
            <pc:docMk/>
            <pc:sldMk cId="1341948727" sldId="334"/>
            <ac:graphicFrameMk id="8" creationId="{702B02C1-975B-F9BB-6D47-AFB617B48AEF}"/>
          </ac:graphicFrameMkLst>
        </pc:graphicFrameChg>
        <pc:picChg chg="mod">
          <ac:chgData name="Afolabi Adeisa" userId="30b517a4-4de3-464a-9364-01085ffdaa87" providerId="ADAL" clId="{EF075EDD-D52A-4EC8-899F-E0D27865C182}" dt="2025-10-03T08:45:14.964" v="156" actId="1076"/>
          <ac:picMkLst>
            <pc:docMk/>
            <pc:sldMk cId="1341948727" sldId="334"/>
            <ac:picMk id="4" creationId="{46AB5E65-CD80-B87D-9887-86BCB89140A7}"/>
          </ac:picMkLst>
        </pc:picChg>
      </pc:sldChg>
      <pc:sldChg chg="addSp delSp modSp mod">
        <pc:chgData name="Afolabi Adeisa" userId="30b517a4-4de3-464a-9364-01085ffdaa87" providerId="ADAL" clId="{EF075EDD-D52A-4EC8-899F-E0D27865C182}" dt="2025-10-03T15:06:03.629" v="1619" actId="20577"/>
        <pc:sldMkLst>
          <pc:docMk/>
          <pc:sldMk cId="3270420980" sldId="337"/>
        </pc:sldMkLst>
        <pc:spChg chg="mod">
          <ac:chgData name="Afolabi Adeisa" userId="30b517a4-4de3-464a-9364-01085ffdaa87" providerId="ADAL" clId="{EF075EDD-D52A-4EC8-899F-E0D27865C182}" dt="2025-09-09T03:01:53.385" v="8" actId="20577"/>
          <ac:spMkLst>
            <pc:docMk/>
            <pc:sldMk cId="3270420980" sldId="337"/>
            <ac:spMk id="2" creationId="{52007A97-F10A-9366-3C5D-B91020F46668}"/>
          </ac:spMkLst>
        </pc:spChg>
        <pc:spChg chg="mod">
          <ac:chgData name="Afolabi Adeisa" userId="30b517a4-4de3-464a-9364-01085ffdaa87" providerId="ADAL" clId="{EF075EDD-D52A-4EC8-899F-E0D27865C182}" dt="2025-10-03T15:06:03.629" v="1619" actId="20577"/>
          <ac:spMkLst>
            <pc:docMk/>
            <pc:sldMk cId="3270420980" sldId="337"/>
            <ac:spMk id="6" creationId="{CE52EA59-1960-868F-BFF1-419E35B2F133}"/>
          </ac:spMkLst>
        </pc:spChg>
        <pc:graphicFrameChg chg="add mod">
          <ac:chgData name="Afolabi Adeisa" userId="30b517a4-4de3-464a-9364-01085ffdaa87" providerId="ADAL" clId="{EF075EDD-D52A-4EC8-899F-E0D27865C182}" dt="2025-10-03T08:46:41.655" v="171" actId="1035"/>
          <ac:graphicFrameMkLst>
            <pc:docMk/>
            <pc:sldMk cId="3270420980" sldId="337"/>
            <ac:graphicFrameMk id="8" creationId="{AFD3D0E5-138C-DB4D-CF04-2C77F1B01CCD}"/>
          </ac:graphicFrameMkLst>
        </pc:graphicFrameChg>
      </pc:sldChg>
      <pc:sldChg chg="addSp delSp modSp mod">
        <pc:chgData name="Afolabi Adeisa" userId="30b517a4-4de3-464a-9364-01085ffdaa87" providerId="ADAL" clId="{EF075EDD-D52A-4EC8-899F-E0D27865C182}" dt="2025-10-06T12:12:20.070" v="1798" actId="20577"/>
        <pc:sldMkLst>
          <pc:docMk/>
          <pc:sldMk cId="2448768199" sldId="340"/>
        </pc:sldMkLst>
        <pc:spChg chg="mod">
          <ac:chgData name="Afolabi Adeisa" userId="30b517a4-4de3-464a-9364-01085ffdaa87" providerId="ADAL" clId="{EF075EDD-D52A-4EC8-899F-E0D27865C182}" dt="2025-10-06T12:12:20.070" v="1798" actId="20577"/>
          <ac:spMkLst>
            <pc:docMk/>
            <pc:sldMk cId="2448768199" sldId="340"/>
            <ac:spMk id="2" creationId="{4FC78C59-B743-1F69-95BE-E46E391E49D1}"/>
          </ac:spMkLst>
        </pc:spChg>
        <pc:spChg chg="mod">
          <ac:chgData name="Afolabi Adeisa" userId="30b517a4-4de3-464a-9364-01085ffdaa87" providerId="ADAL" clId="{EF075EDD-D52A-4EC8-899F-E0D27865C182}" dt="2025-10-03T15:06:12.060" v="1621" actId="20577"/>
          <ac:spMkLst>
            <pc:docMk/>
            <pc:sldMk cId="2448768199" sldId="340"/>
            <ac:spMk id="6" creationId="{4A1B9226-7BF8-E34D-9F28-8A7337286FE4}"/>
          </ac:spMkLst>
        </pc:spChg>
        <pc:graphicFrameChg chg="add mod">
          <ac:chgData name="Afolabi Adeisa" userId="30b517a4-4de3-464a-9364-01085ffdaa87" providerId="ADAL" clId="{EF075EDD-D52A-4EC8-899F-E0D27865C182}" dt="2025-10-03T08:47:37.715" v="181" actId="1076"/>
          <ac:graphicFrameMkLst>
            <pc:docMk/>
            <pc:sldMk cId="2448768199" sldId="340"/>
            <ac:graphicFrameMk id="8" creationId="{4D6E0A2E-7211-2F71-C2DB-4AA6EFB52C2C}"/>
          </ac:graphicFrameMkLst>
        </pc:graphicFrameChg>
      </pc:sldChg>
    </pc:docChg>
  </pc:docChgLst>
  <pc:docChgLst>
    <pc:chgData name="Afolabi Adeisa" userId="30b517a4-4de3-464a-9364-01085ffdaa87" providerId="ADAL" clId="{DA00A1DE-7F7B-4546-887D-26A1D6F5A4EC}"/>
    <pc:docChg chg="modSld">
      <pc:chgData name="Afolabi Adeisa" userId="30b517a4-4de3-464a-9364-01085ffdaa87" providerId="ADAL" clId="{DA00A1DE-7F7B-4546-887D-26A1D6F5A4EC}" dt="2025-09-04T06:00:26.808" v="30" actId="20577"/>
      <pc:docMkLst>
        <pc:docMk/>
      </pc:docMkLst>
      <pc:sldChg chg="modSp mod">
        <pc:chgData name="Afolabi Adeisa" userId="30b517a4-4de3-464a-9364-01085ffdaa87" providerId="ADAL" clId="{DA00A1DE-7F7B-4546-887D-26A1D6F5A4EC}" dt="2025-09-04T05:58:14.711" v="4" actId="20577"/>
        <pc:sldMkLst>
          <pc:docMk/>
          <pc:sldMk cId="3514754737" sldId="323"/>
        </pc:sldMkLst>
      </pc:sldChg>
      <pc:sldChg chg="modSp mod">
        <pc:chgData name="Afolabi Adeisa" userId="30b517a4-4de3-464a-9364-01085ffdaa87" providerId="ADAL" clId="{DA00A1DE-7F7B-4546-887D-26A1D6F5A4EC}" dt="2025-09-04T05:58:30.325" v="9" actId="20577"/>
        <pc:sldMkLst>
          <pc:docMk/>
          <pc:sldMk cId="1301123790" sldId="325"/>
        </pc:sldMkLst>
      </pc:sldChg>
      <pc:sldChg chg="modSp mod">
        <pc:chgData name="Afolabi Adeisa" userId="30b517a4-4de3-464a-9364-01085ffdaa87" providerId="ADAL" clId="{DA00A1DE-7F7B-4546-887D-26A1D6F5A4EC}" dt="2025-09-04T05:58:41.415" v="14" actId="20577"/>
        <pc:sldMkLst>
          <pc:docMk/>
          <pc:sldMk cId="1822388983" sldId="328"/>
        </pc:sldMkLst>
      </pc:sldChg>
      <pc:sldChg chg="modSp mod">
        <pc:chgData name="Afolabi Adeisa" userId="30b517a4-4de3-464a-9364-01085ffdaa87" providerId="ADAL" clId="{DA00A1DE-7F7B-4546-887D-26A1D6F5A4EC}" dt="2025-09-04T05:59:24.405" v="16" actId="20577"/>
        <pc:sldMkLst>
          <pc:docMk/>
          <pc:sldMk cId="4184590385" sldId="331"/>
        </pc:sldMkLst>
      </pc:sldChg>
      <pc:sldChg chg="modSp mod">
        <pc:chgData name="Afolabi Adeisa" userId="30b517a4-4de3-464a-9364-01085ffdaa87" providerId="ADAL" clId="{DA00A1DE-7F7B-4546-887D-26A1D6F5A4EC}" dt="2025-09-04T05:59:51.097" v="20" actId="20577"/>
        <pc:sldMkLst>
          <pc:docMk/>
          <pc:sldMk cId="1341948727" sldId="334"/>
        </pc:sldMkLst>
      </pc:sldChg>
      <pc:sldChg chg="modSp mod">
        <pc:chgData name="Afolabi Adeisa" userId="30b517a4-4de3-464a-9364-01085ffdaa87" providerId="ADAL" clId="{DA00A1DE-7F7B-4546-887D-26A1D6F5A4EC}" dt="2025-09-04T06:00:07.306" v="26" actId="20577"/>
        <pc:sldMkLst>
          <pc:docMk/>
          <pc:sldMk cId="3270420980" sldId="337"/>
        </pc:sldMkLst>
      </pc:sldChg>
      <pc:sldChg chg="modSp mod">
        <pc:chgData name="Afolabi Adeisa" userId="30b517a4-4de3-464a-9364-01085ffdaa87" providerId="ADAL" clId="{DA00A1DE-7F7B-4546-887D-26A1D6F5A4EC}" dt="2025-09-04T06:00:26.808" v="30" actId="20577"/>
        <pc:sldMkLst>
          <pc:docMk/>
          <pc:sldMk cId="2448768199" sldId="34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trustfundpensionsplc-my.sharepoint.com/personal/victorn_trustfundpensions_com/Documents/Documents/Work%20Documents/Models/Fund%20Manager's%20Monthly%20Report/Monthly%20Report/Fund%20Manager's%20Report%20September%20October%202025%20-%20Copy.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trustfundpensionsplc-my.sharepoint.com/personal/victorn_trustfundpensions_com/Documents/Documents/Work%20Documents/Models/Fund%20Manager's%20Monthly%20Report/Monthly%20Report/Fund%20Manager's%20Report%20September%20October%202025%20-%20Copy.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trustfundpensionsplc-my.sharepoint.com/personal/victorn_trustfundpensions_com/Documents/Documents/Work%20Documents/Models/Fund%20Manager's%20Monthly%20Report/Monthly%20Report/Fund%20Manager's%20Report%20September%20October%202025%20-%20Copy.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trustfundpensionsplc-my.sharepoint.com/personal/victorn_trustfundpensions_com/Documents/Documents/Work%20Documents/Models/Fund%20Manager's%20Monthly%20Report/Monthly%20Report/Fund%20Manager's%20Report%20September%20October%202025%20-%20Copy.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trustfundpensionsplc-my.sharepoint.com/personal/victorn_trustfundpensions_com/Documents/Documents/Work%20Documents/Models/Fund%20Manager's%20Monthly%20Report/Monthly%20Report/Fund%20Manager's%20Report%20September%20October%202025%20-%20Copy.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trustfundpensionsplc-my.sharepoint.com/personal/victorn_trustfundpensions_com/Documents/Documents/Work%20Documents/Models/Fund%20Manager's%20Monthly%20Report/Monthly%20Report/Fund%20Manager's%20Report%20September%20October%202025%20-%20Copy.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trustfundpensionsplc-my.sharepoint.com/personal/victorn_trustfundpensions_com/Documents/Documents/Work%20Documents/Models/Fund%20Manager's%20Monthly%20Report/Monthly%20Report/Fund%20Manager's%20Report%20September%20October%202025%20-%20Copy.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trustfundpensionsplc-my.sharepoint.com/personal/victorn_trustfundpensions_com/Documents/Documents/Work%20Documents/Models/Fund%20Manager's%20Monthly%20Report/Monthly%20Report/Monthly%20Report%20Template%20New.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https://trustfundpensionsplc-my.sharepoint.com/personal/victorn_trustfundpensions_com/Documents/Documents/Work%20Documents/Models/Fund%20Manager's%20Monthly%20Report/Monthly%20Report/Monthly%20Report%20Template%20New.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RSA Fund I Asset Allocation</a:t>
            </a:r>
          </a:p>
        </c:rich>
      </c:tx>
      <c:layout>
        <c:manualLayout>
          <c:xMode val="edge"/>
          <c:yMode val="edge"/>
          <c:x val="5.6715223097112896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pieChart>
        <c:varyColors val="1"/>
        <c:ser>
          <c:idx val="0"/>
          <c:order val="0"/>
          <c:dPt>
            <c:idx val="0"/>
            <c:bubble3D val="0"/>
            <c:spPr>
              <a:solidFill>
                <a:schemeClr val="accent5">
                  <a:shade val="50000"/>
                </a:schemeClr>
              </a:solidFill>
              <a:ln w="19050">
                <a:solidFill>
                  <a:schemeClr val="lt1"/>
                </a:solidFill>
              </a:ln>
              <a:effectLst/>
            </c:spPr>
            <c:extLst>
              <c:ext xmlns:c16="http://schemas.microsoft.com/office/drawing/2014/chart" uri="{C3380CC4-5D6E-409C-BE32-E72D297353CC}">
                <c16:uniqueId val="{00000001-65A0-45D8-A46A-7700A72CE05D}"/>
              </c:ext>
            </c:extLst>
          </c:dPt>
          <c:dPt>
            <c:idx val="1"/>
            <c:bubble3D val="0"/>
            <c:spPr>
              <a:solidFill>
                <a:schemeClr val="accent5">
                  <a:shade val="70000"/>
                </a:schemeClr>
              </a:solidFill>
              <a:ln w="19050">
                <a:solidFill>
                  <a:schemeClr val="lt1"/>
                </a:solidFill>
              </a:ln>
              <a:effectLst/>
            </c:spPr>
            <c:extLst>
              <c:ext xmlns:c16="http://schemas.microsoft.com/office/drawing/2014/chart" uri="{C3380CC4-5D6E-409C-BE32-E72D297353CC}">
                <c16:uniqueId val="{00000003-65A0-45D8-A46A-7700A72CE05D}"/>
              </c:ext>
            </c:extLst>
          </c:dPt>
          <c:dPt>
            <c:idx val="2"/>
            <c:bubble3D val="0"/>
            <c:spPr>
              <a:solidFill>
                <a:schemeClr val="accent5">
                  <a:shade val="90000"/>
                </a:schemeClr>
              </a:solidFill>
              <a:ln w="19050">
                <a:solidFill>
                  <a:schemeClr val="lt1"/>
                </a:solidFill>
              </a:ln>
              <a:effectLst/>
            </c:spPr>
            <c:extLst>
              <c:ext xmlns:c16="http://schemas.microsoft.com/office/drawing/2014/chart" uri="{C3380CC4-5D6E-409C-BE32-E72D297353CC}">
                <c16:uniqueId val="{00000005-65A0-45D8-A46A-7700A72CE05D}"/>
              </c:ext>
            </c:extLst>
          </c:dPt>
          <c:dPt>
            <c:idx val="3"/>
            <c:bubble3D val="0"/>
            <c:spPr>
              <a:solidFill>
                <a:schemeClr val="accent5">
                  <a:tint val="90000"/>
                </a:schemeClr>
              </a:solidFill>
              <a:ln w="19050">
                <a:solidFill>
                  <a:schemeClr val="lt1"/>
                </a:solidFill>
              </a:ln>
              <a:effectLst/>
            </c:spPr>
            <c:extLst>
              <c:ext xmlns:c16="http://schemas.microsoft.com/office/drawing/2014/chart" uri="{C3380CC4-5D6E-409C-BE32-E72D297353CC}">
                <c16:uniqueId val="{00000007-65A0-45D8-A46A-7700A72CE05D}"/>
              </c:ext>
            </c:extLst>
          </c:dPt>
          <c:dPt>
            <c:idx val="4"/>
            <c:bubble3D val="0"/>
            <c:spPr>
              <a:solidFill>
                <a:schemeClr val="accent5">
                  <a:tint val="70000"/>
                </a:schemeClr>
              </a:solidFill>
              <a:ln w="19050">
                <a:solidFill>
                  <a:schemeClr val="lt1"/>
                </a:solidFill>
              </a:ln>
              <a:effectLst/>
            </c:spPr>
            <c:extLst>
              <c:ext xmlns:c16="http://schemas.microsoft.com/office/drawing/2014/chart" uri="{C3380CC4-5D6E-409C-BE32-E72D297353CC}">
                <c16:uniqueId val="{00000009-65A0-45D8-A46A-7700A72CE05D}"/>
              </c:ext>
            </c:extLst>
          </c:dPt>
          <c:dPt>
            <c:idx val="5"/>
            <c:bubble3D val="0"/>
            <c:spPr>
              <a:solidFill>
                <a:schemeClr val="accent5">
                  <a:tint val="50000"/>
                </a:schemeClr>
              </a:solidFill>
              <a:ln w="19050">
                <a:solidFill>
                  <a:schemeClr val="lt1"/>
                </a:solidFill>
              </a:ln>
              <a:effectLst/>
            </c:spPr>
            <c:extLst>
              <c:ext xmlns:c16="http://schemas.microsoft.com/office/drawing/2014/chart" uri="{C3380CC4-5D6E-409C-BE32-E72D297353CC}">
                <c16:uniqueId val="{0000000B-65A0-45D8-A46A-7700A72CE05D}"/>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'RSA Fund 1'!$H$2:$H$7</c:f>
              <c:strCache>
                <c:ptCount val="6"/>
                <c:pt idx="0">
                  <c:v>Cash Balance</c:v>
                </c:pt>
                <c:pt idx="1">
                  <c:v>Equity</c:v>
                </c:pt>
                <c:pt idx="2">
                  <c:v>FGN Securities</c:v>
                </c:pt>
                <c:pt idx="3">
                  <c:v>Money Market</c:v>
                </c:pt>
                <c:pt idx="4">
                  <c:v>Corporate Bonds</c:v>
                </c:pt>
                <c:pt idx="5">
                  <c:v>Others</c:v>
                </c:pt>
              </c:strCache>
            </c:strRef>
          </c:cat>
          <c:val>
            <c:numRef>
              <c:f>'RSA Fund 1'!$I$2:$I$7</c:f>
              <c:numCache>
                <c:formatCode>#,##0_);[Red]\(#,##0\)</c:formatCode>
                <c:ptCount val="6"/>
                <c:pt idx="0">
                  <c:v>1001673460.23</c:v>
                </c:pt>
                <c:pt idx="1">
                  <c:v>2950555295.6999998</c:v>
                </c:pt>
                <c:pt idx="2">
                  <c:v>2404115031.3900003</c:v>
                </c:pt>
                <c:pt idx="3">
                  <c:v>2194447077.7200003</c:v>
                </c:pt>
                <c:pt idx="4">
                  <c:v>968664609.50999999</c:v>
                </c:pt>
                <c:pt idx="5">
                  <c:v>448851381.10000038</c:v>
                </c:pt>
              </c:numCache>
            </c:numRef>
          </c:val>
          <c:extLst>
            <c:ext xmlns:c16="http://schemas.microsoft.com/office/drawing/2014/chart" uri="{C3380CC4-5D6E-409C-BE32-E72D297353CC}">
              <c16:uniqueId val="{0000000C-65A0-45D8-A46A-7700A72CE05D}"/>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latin typeface="Ebrima" panose="02000000000000000000" pitchFamily="2" charset="0"/>
          <a:ea typeface="Ebrima" panose="02000000000000000000" pitchFamily="2" charset="0"/>
          <a:cs typeface="Ebrima" panose="02000000000000000000" pitchFamily="2"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RSA Fund II Asset Allocation</a:t>
            </a:r>
          </a:p>
        </c:rich>
      </c:tx>
      <c:layout>
        <c:manualLayout>
          <c:xMode val="edge"/>
          <c:yMode val="edge"/>
          <c:x val="5.6715223097112896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pieChart>
        <c:varyColors val="1"/>
        <c:ser>
          <c:idx val="0"/>
          <c:order val="0"/>
          <c:dPt>
            <c:idx val="0"/>
            <c:bubble3D val="0"/>
            <c:spPr>
              <a:solidFill>
                <a:schemeClr val="accent5">
                  <a:shade val="50000"/>
                </a:schemeClr>
              </a:solidFill>
              <a:ln>
                <a:noFill/>
              </a:ln>
              <a:effectLst/>
            </c:spPr>
            <c:extLst>
              <c:ext xmlns:c16="http://schemas.microsoft.com/office/drawing/2014/chart" uri="{C3380CC4-5D6E-409C-BE32-E72D297353CC}">
                <c16:uniqueId val="{00000001-BC49-4630-8D3B-C5D60B69A923}"/>
              </c:ext>
            </c:extLst>
          </c:dPt>
          <c:dPt>
            <c:idx val="1"/>
            <c:bubble3D val="0"/>
            <c:spPr>
              <a:solidFill>
                <a:schemeClr val="accent5">
                  <a:shade val="70000"/>
                </a:schemeClr>
              </a:solidFill>
              <a:ln>
                <a:noFill/>
              </a:ln>
              <a:effectLst/>
            </c:spPr>
            <c:extLst>
              <c:ext xmlns:c16="http://schemas.microsoft.com/office/drawing/2014/chart" uri="{C3380CC4-5D6E-409C-BE32-E72D297353CC}">
                <c16:uniqueId val="{00000003-BC49-4630-8D3B-C5D60B69A923}"/>
              </c:ext>
            </c:extLst>
          </c:dPt>
          <c:dPt>
            <c:idx val="2"/>
            <c:bubble3D val="0"/>
            <c:spPr>
              <a:solidFill>
                <a:schemeClr val="accent5">
                  <a:shade val="90000"/>
                </a:schemeClr>
              </a:solidFill>
              <a:ln>
                <a:noFill/>
              </a:ln>
              <a:effectLst/>
            </c:spPr>
            <c:extLst>
              <c:ext xmlns:c16="http://schemas.microsoft.com/office/drawing/2014/chart" uri="{C3380CC4-5D6E-409C-BE32-E72D297353CC}">
                <c16:uniqueId val="{00000005-BC49-4630-8D3B-C5D60B69A923}"/>
              </c:ext>
            </c:extLst>
          </c:dPt>
          <c:dPt>
            <c:idx val="3"/>
            <c:bubble3D val="0"/>
            <c:spPr>
              <a:solidFill>
                <a:schemeClr val="accent5">
                  <a:tint val="90000"/>
                </a:schemeClr>
              </a:solidFill>
              <a:ln>
                <a:noFill/>
              </a:ln>
              <a:effectLst/>
            </c:spPr>
            <c:extLst>
              <c:ext xmlns:c16="http://schemas.microsoft.com/office/drawing/2014/chart" uri="{C3380CC4-5D6E-409C-BE32-E72D297353CC}">
                <c16:uniqueId val="{00000007-BC49-4630-8D3B-C5D60B69A923}"/>
              </c:ext>
            </c:extLst>
          </c:dPt>
          <c:dPt>
            <c:idx val="4"/>
            <c:bubble3D val="0"/>
            <c:spPr>
              <a:solidFill>
                <a:schemeClr val="accent5">
                  <a:tint val="70000"/>
                </a:schemeClr>
              </a:solidFill>
              <a:ln>
                <a:noFill/>
              </a:ln>
              <a:effectLst/>
            </c:spPr>
            <c:extLst>
              <c:ext xmlns:c16="http://schemas.microsoft.com/office/drawing/2014/chart" uri="{C3380CC4-5D6E-409C-BE32-E72D297353CC}">
                <c16:uniqueId val="{00000009-BC49-4630-8D3B-C5D60B69A923}"/>
              </c:ext>
            </c:extLst>
          </c:dPt>
          <c:dPt>
            <c:idx val="5"/>
            <c:bubble3D val="0"/>
            <c:spPr>
              <a:solidFill>
                <a:schemeClr val="accent5">
                  <a:tint val="50000"/>
                </a:schemeClr>
              </a:solidFill>
              <a:ln>
                <a:noFill/>
              </a:ln>
              <a:effectLst/>
            </c:spPr>
            <c:extLst>
              <c:ext xmlns:c16="http://schemas.microsoft.com/office/drawing/2014/chart" uri="{C3380CC4-5D6E-409C-BE32-E72D297353CC}">
                <c16:uniqueId val="{0000000B-BC49-4630-8D3B-C5D60B69A923}"/>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'RSA Fund 2'!$H$2:$H$7</c:f>
              <c:strCache>
                <c:ptCount val="6"/>
                <c:pt idx="0">
                  <c:v>Cash Balance</c:v>
                </c:pt>
                <c:pt idx="1">
                  <c:v>Equity</c:v>
                </c:pt>
                <c:pt idx="2">
                  <c:v>FGN Securities</c:v>
                </c:pt>
                <c:pt idx="3">
                  <c:v>Money Market</c:v>
                </c:pt>
                <c:pt idx="4">
                  <c:v>Corporate Bonds</c:v>
                </c:pt>
                <c:pt idx="5">
                  <c:v>Others</c:v>
                </c:pt>
              </c:strCache>
            </c:strRef>
          </c:cat>
          <c:val>
            <c:numRef>
              <c:f>'RSA Fund 2'!$I$2:$I$7</c:f>
              <c:numCache>
                <c:formatCode>#,##0_);[Red]\(#,##0\)</c:formatCode>
                <c:ptCount val="6"/>
                <c:pt idx="0">
                  <c:v>32899123606.099998</c:v>
                </c:pt>
                <c:pt idx="1">
                  <c:v>173268018676.35001</c:v>
                </c:pt>
                <c:pt idx="2">
                  <c:v>248959751115.57001</c:v>
                </c:pt>
                <c:pt idx="3">
                  <c:v>65078246033.779999</c:v>
                </c:pt>
                <c:pt idx="4">
                  <c:v>36878116315.650002</c:v>
                </c:pt>
                <c:pt idx="5">
                  <c:v>36531196270.569946</c:v>
                </c:pt>
              </c:numCache>
            </c:numRef>
          </c:val>
          <c:extLst>
            <c:ext xmlns:c16="http://schemas.microsoft.com/office/drawing/2014/chart" uri="{C3380CC4-5D6E-409C-BE32-E72D297353CC}">
              <c16:uniqueId val="{0000000C-BC49-4630-8D3B-C5D60B69A923}"/>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chart>
  <c:spPr>
    <a:noFill/>
    <a:ln w="9525" cap="flat" cmpd="sng" algn="ctr">
      <a:noFill/>
      <a:prstDash val="solid"/>
      <a:round/>
    </a:ln>
    <a:effectLst/>
  </c:spPr>
  <c:txPr>
    <a:bodyPr/>
    <a:lstStyle/>
    <a:p>
      <a:pPr>
        <a:defRPr>
          <a:latin typeface="Ebrima" panose="02000000000000000000" pitchFamily="2" charset="0"/>
          <a:ea typeface="Ebrima" panose="02000000000000000000" pitchFamily="2" charset="0"/>
          <a:cs typeface="Ebrima" panose="02000000000000000000" pitchFamily="2"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RSA Fund III Asset Allocation</a:t>
            </a:r>
          </a:p>
        </c:rich>
      </c:tx>
      <c:layout>
        <c:manualLayout>
          <c:xMode val="edge"/>
          <c:yMode val="edge"/>
          <c:x val="5.6715223097112896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pieChart>
        <c:varyColors val="1"/>
        <c:ser>
          <c:idx val="0"/>
          <c:order val="0"/>
          <c:dPt>
            <c:idx val="0"/>
            <c:bubble3D val="0"/>
            <c:spPr>
              <a:solidFill>
                <a:schemeClr val="accent5">
                  <a:shade val="50000"/>
                </a:schemeClr>
              </a:solidFill>
              <a:ln>
                <a:noFill/>
              </a:ln>
              <a:effectLst/>
            </c:spPr>
            <c:extLst>
              <c:ext xmlns:c16="http://schemas.microsoft.com/office/drawing/2014/chart" uri="{C3380CC4-5D6E-409C-BE32-E72D297353CC}">
                <c16:uniqueId val="{00000001-54F5-4C5F-989E-C9B3C5ED6966}"/>
              </c:ext>
            </c:extLst>
          </c:dPt>
          <c:dPt>
            <c:idx val="1"/>
            <c:bubble3D val="0"/>
            <c:spPr>
              <a:solidFill>
                <a:schemeClr val="accent5">
                  <a:shade val="70000"/>
                </a:schemeClr>
              </a:solidFill>
              <a:ln>
                <a:noFill/>
              </a:ln>
              <a:effectLst/>
            </c:spPr>
            <c:extLst>
              <c:ext xmlns:c16="http://schemas.microsoft.com/office/drawing/2014/chart" uri="{C3380CC4-5D6E-409C-BE32-E72D297353CC}">
                <c16:uniqueId val="{00000003-54F5-4C5F-989E-C9B3C5ED6966}"/>
              </c:ext>
            </c:extLst>
          </c:dPt>
          <c:dPt>
            <c:idx val="2"/>
            <c:bubble3D val="0"/>
            <c:spPr>
              <a:solidFill>
                <a:schemeClr val="accent5">
                  <a:shade val="90000"/>
                </a:schemeClr>
              </a:solidFill>
              <a:ln>
                <a:noFill/>
              </a:ln>
              <a:effectLst/>
            </c:spPr>
            <c:extLst>
              <c:ext xmlns:c16="http://schemas.microsoft.com/office/drawing/2014/chart" uri="{C3380CC4-5D6E-409C-BE32-E72D297353CC}">
                <c16:uniqueId val="{00000005-54F5-4C5F-989E-C9B3C5ED6966}"/>
              </c:ext>
            </c:extLst>
          </c:dPt>
          <c:dPt>
            <c:idx val="3"/>
            <c:bubble3D val="0"/>
            <c:spPr>
              <a:solidFill>
                <a:schemeClr val="accent5">
                  <a:tint val="90000"/>
                </a:schemeClr>
              </a:solidFill>
              <a:ln>
                <a:noFill/>
              </a:ln>
              <a:effectLst/>
            </c:spPr>
            <c:extLst>
              <c:ext xmlns:c16="http://schemas.microsoft.com/office/drawing/2014/chart" uri="{C3380CC4-5D6E-409C-BE32-E72D297353CC}">
                <c16:uniqueId val="{00000007-54F5-4C5F-989E-C9B3C5ED6966}"/>
              </c:ext>
            </c:extLst>
          </c:dPt>
          <c:dPt>
            <c:idx val="4"/>
            <c:bubble3D val="0"/>
            <c:spPr>
              <a:solidFill>
                <a:schemeClr val="accent5">
                  <a:tint val="70000"/>
                </a:schemeClr>
              </a:solidFill>
              <a:ln>
                <a:noFill/>
              </a:ln>
              <a:effectLst/>
            </c:spPr>
            <c:extLst>
              <c:ext xmlns:c16="http://schemas.microsoft.com/office/drawing/2014/chart" uri="{C3380CC4-5D6E-409C-BE32-E72D297353CC}">
                <c16:uniqueId val="{00000009-54F5-4C5F-989E-C9B3C5ED6966}"/>
              </c:ext>
            </c:extLst>
          </c:dPt>
          <c:dPt>
            <c:idx val="5"/>
            <c:bubble3D val="0"/>
            <c:spPr>
              <a:solidFill>
                <a:schemeClr val="accent5">
                  <a:tint val="50000"/>
                </a:schemeClr>
              </a:solidFill>
              <a:ln>
                <a:noFill/>
              </a:ln>
              <a:effectLst/>
            </c:spPr>
            <c:extLst>
              <c:ext xmlns:c16="http://schemas.microsoft.com/office/drawing/2014/chart" uri="{C3380CC4-5D6E-409C-BE32-E72D297353CC}">
                <c16:uniqueId val="{0000000B-54F5-4C5F-989E-C9B3C5ED6966}"/>
              </c:ext>
            </c:extLst>
          </c:dPt>
          <c:dLbls>
            <c:dLbl>
              <c:idx val="5"/>
              <c:layout>
                <c:manualLayout>
                  <c:x val="1.5351815398075241E-2"/>
                  <c:y val="0.1013834208223971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54F5-4C5F-989E-C9B3C5ED6966}"/>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'RSA Fund 3'!$H$2:$H$7</c:f>
              <c:strCache>
                <c:ptCount val="6"/>
                <c:pt idx="0">
                  <c:v>Cash Balance</c:v>
                </c:pt>
                <c:pt idx="1">
                  <c:v>Equity</c:v>
                </c:pt>
                <c:pt idx="2">
                  <c:v>FGN Securities</c:v>
                </c:pt>
                <c:pt idx="3">
                  <c:v>Money Market</c:v>
                </c:pt>
                <c:pt idx="4">
                  <c:v>Corporate Bonds</c:v>
                </c:pt>
                <c:pt idx="5">
                  <c:v>Others</c:v>
                </c:pt>
              </c:strCache>
            </c:strRef>
          </c:cat>
          <c:val>
            <c:numRef>
              <c:f>'RSA Fund 3'!$I$2:$I$7</c:f>
              <c:numCache>
                <c:formatCode>#,##0_);[Red]\(#,##0\)</c:formatCode>
                <c:ptCount val="6"/>
                <c:pt idx="0">
                  <c:v>60588631851.599998</c:v>
                </c:pt>
                <c:pt idx="1">
                  <c:v>46220113803.050003</c:v>
                </c:pt>
                <c:pt idx="2">
                  <c:v>190742265362.32004</c:v>
                </c:pt>
                <c:pt idx="3">
                  <c:v>76312474360.429993</c:v>
                </c:pt>
                <c:pt idx="4">
                  <c:v>25050030989.75</c:v>
                </c:pt>
                <c:pt idx="5">
                  <c:v>7126251896.8999634</c:v>
                </c:pt>
              </c:numCache>
            </c:numRef>
          </c:val>
          <c:extLst>
            <c:ext xmlns:c16="http://schemas.microsoft.com/office/drawing/2014/chart" uri="{C3380CC4-5D6E-409C-BE32-E72D297353CC}">
              <c16:uniqueId val="{0000000C-54F5-4C5F-989E-C9B3C5ED6966}"/>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chart>
  <c:spPr>
    <a:noFill/>
    <a:ln w="9525" cap="flat" cmpd="sng" algn="ctr">
      <a:noFill/>
      <a:prstDash val="solid"/>
      <a:round/>
    </a:ln>
    <a:effectLst/>
  </c:spPr>
  <c:txPr>
    <a:bodyPr/>
    <a:lstStyle/>
    <a:p>
      <a:pPr>
        <a:defRPr>
          <a:latin typeface="Ebrima" panose="02000000000000000000" pitchFamily="2" charset="0"/>
          <a:ea typeface="Ebrima" panose="02000000000000000000" pitchFamily="2" charset="0"/>
          <a:cs typeface="Ebrima" panose="02000000000000000000" pitchFamily="2"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RSA Fund IV Asset Allocation</a:t>
            </a:r>
          </a:p>
        </c:rich>
      </c:tx>
      <c:layout>
        <c:manualLayout>
          <c:xMode val="edge"/>
          <c:yMode val="edge"/>
          <c:x val="5.6715223097112896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pieChart>
        <c:varyColors val="1"/>
        <c:ser>
          <c:idx val="0"/>
          <c:order val="0"/>
          <c:dPt>
            <c:idx val="0"/>
            <c:bubble3D val="0"/>
            <c:spPr>
              <a:solidFill>
                <a:schemeClr val="accent5">
                  <a:shade val="50000"/>
                </a:schemeClr>
              </a:solidFill>
              <a:ln>
                <a:noFill/>
              </a:ln>
              <a:effectLst/>
            </c:spPr>
            <c:extLst>
              <c:ext xmlns:c16="http://schemas.microsoft.com/office/drawing/2014/chart" uri="{C3380CC4-5D6E-409C-BE32-E72D297353CC}">
                <c16:uniqueId val="{00000001-6330-4726-BAC5-DCA7F831441E}"/>
              </c:ext>
            </c:extLst>
          </c:dPt>
          <c:dPt>
            <c:idx val="1"/>
            <c:bubble3D val="0"/>
            <c:spPr>
              <a:solidFill>
                <a:schemeClr val="accent5">
                  <a:shade val="70000"/>
                </a:schemeClr>
              </a:solidFill>
              <a:ln>
                <a:noFill/>
              </a:ln>
              <a:effectLst/>
            </c:spPr>
            <c:extLst>
              <c:ext xmlns:c16="http://schemas.microsoft.com/office/drawing/2014/chart" uri="{C3380CC4-5D6E-409C-BE32-E72D297353CC}">
                <c16:uniqueId val="{00000003-6330-4726-BAC5-DCA7F831441E}"/>
              </c:ext>
            </c:extLst>
          </c:dPt>
          <c:dPt>
            <c:idx val="2"/>
            <c:bubble3D val="0"/>
            <c:spPr>
              <a:solidFill>
                <a:schemeClr val="accent5">
                  <a:shade val="90000"/>
                </a:schemeClr>
              </a:solidFill>
              <a:ln>
                <a:noFill/>
              </a:ln>
              <a:effectLst/>
            </c:spPr>
            <c:extLst>
              <c:ext xmlns:c16="http://schemas.microsoft.com/office/drawing/2014/chart" uri="{C3380CC4-5D6E-409C-BE32-E72D297353CC}">
                <c16:uniqueId val="{00000005-6330-4726-BAC5-DCA7F831441E}"/>
              </c:ext>
            </c:extLst>
          </c:dPt>
          <c:dPt>
            <c:idx val="3"/>
            <c:bubble3D val="0"/>
            <c:spPr>
              <a:solidFill>
                <a:schemeClr val="accent5">
                  <a:tint val="90000"/>
                </a:schemeClr>
              </a:solidFill>
              <a:ln>
                <a:noFill/>
              </a:ln>
              <a:effectLst/>
            </c:spPr>
            <c:extLst>
              <c:ext xmlns:c16="http://schemas.microsoft.com/office/drawing/2014/chart" uri="{C3380CC4-5D6E-409C-BE32-E72D297353CC}">
                <c16:uniqueId val="{00000007-6330-4726-BAC5-DCA7F831441E}"/>
              </c:ext>
            </c:extLst>
          </c:dPt>
          <c:dPt>
            <c:idx val="4"/>
            <c:bubble3D val="0"/>
            <c:spPr>
              <a:solidFill>
                <a:schemeClr val="accent5">
                  <a:tint val="70000"/>
                </a:schemeClr>
              </a:solidFill>
              <a:ln>
                <a:noFill/>
              </a:ln>
              <a:effectLst/>
            </c:spPr>
            <c:extLst>
              <c:ext xmlns:c16="http://schemas.microsoft.com/office/drawing/2014/chart" uri="{C3380CC4-5D6E-409C-BE32-E72D297353CC}">
                <c16:uniqueId val="{00000009-6330-4726-BAC5-DCA7F831441E}"/>
              </c:ext>
            </c:extLst>
          </c:dPt>
          <c:dPt>
            <c:idx val="5"/>
            <c:bubble3D val="0"/>
            <c:spPr>
              <a:solidFill>
                <a:schemeClr val="accent5">
                  <a:tint val="50000"/>
                </a:schemeClr>
              </a:solidFill>
              <a:ln>
                <a:noFill/>
              </a:ln>
              <a:effectLst/>
            </c:spPr>
            <c:extLst>
              <c:ext xmlns:c16="http://schemas.microsoft.com/office/drawing/2014/chart" uri="{C3380CC4-5D6E-409C-BE32-E72D297353CC}">
                <c16:uniqueId val="{0000000B-6330-4726-BAC5-DCA7F831441E}"/>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'RSA Fund 4'!$H$2:$H$7</c:f>
              <c:strCache>
                <c:ptCount val="6"/>
                <c:pt idx="0">
                  <c:v>Cash Balance</c:v>
                </c:pt>
                <c:pt idx="1">
                  <c:v>Equity</c:v>
                </c:pt>
                <c:pt idx="2">
                  <c:v>FGN Securities</c:v>
                </c:pt>
                <c:pt idx="3">
                  <c:v>Money Market</c:v>
                </c:pt>
                <c:pt idx="4">
                  <c:v>Corporate Bonds</c:v>
                </c:pt>
                <c:pt idx="5">
                  <c:v>Others</c:v>
                </c:pt>
              </c:strCache>
            </c:strRef>
          </c:cat>
          <c:val>
            <c:numRef>
              <c:f>'RSA Fund 4'!$I$2:$I$7</c:f>
              <c:numCache>
                <c:formatCode>#,##0_);[Red]\(#,##0\)</c:formatCode>
                <c:ptCount val="6"/>
                <c:pt idx="0">
                  <c:v>21471046647.790001</c:v>
                </c:pt>
                <c:pt idx="1">
                  <c:v>9313701547.4500008</c:v>
                </c:pt>
                <c:pt idx="2">
                  <c:v>65108528124.159996</c:v>
                </c:pt>
                <c:pt idx="3">
                  <c:v>31842914378.790001</c:v>
                </c:pt>
                <c:pt idx="4">
                  <c:v>14557311139.440001</c:v>
                </c:pt>
                <c:pt idx="5">
                  <c:v>4806820121.3500061</c:v>
                </c:pt>
              </c:numCache>
            </c:numRef>
          </c:val>
          <c:extLst>
            <c:ext xmlns:c16="http://schemas.microsoft.com/office/drawing/2014/chart" uri="{C3380CC4-5D6E-409C-BE32-E72D297353CC}">
              <c16:uniqueId val="{0000000C-6330-4726-BAC5-DCA7F831441E}"/>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chart>
  <c:spPr>
    <a:noFill/>
    <a:ln w="9525" cap="flat" cmpd="sng" algn="ctr">
      <a:noFill/>
      <a:prstDash val="solid"/>
      <a:round/>
    </a:ln>
    <a:effectLst/>
  </c:spPr>
  <c:txPr>
    <a:bodyPr/>
    <a:lstStyle/>
    <a:p>
      <a:pPr>
        <a:defRPr>
          <a:latin typeface="Ebrima" panose="02000000000000000000" pitchFamily="2" charset="0"/>
          <a:ea typeface="Ebrima" panose="02000000000000000000" pitchFamily="2" charset="0"/>
          <a:cs typeface="Ebrima" panose="02000000000000000000" pitchFamily="2"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RSA Fund V Asset Allocation</a:t>
            </a:r>
          </a:p>
        </c:rich>
      </c:tx>
      <c:layout>
        <c:manualLayout>
          <c:xMode val="edge"/>
          <c:yMode val="edge"/>
          <c:x val="5.6715223097112896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pieChart>
        <c:varyColors val="1"/>
        <c:ser>
          <c:idx val="0"/>
          <c:order val="0"/>
          <c:dPt>
            <c:idx val="0"/>
            <c:bubble3D val="0"/>
            <c:spPr>
              <a:solidFill>
                <a:schemeClr val="accent5">
                  <a:tint val="77000"/>
                </a:schemeClr>
              </a:solidFill>
              <a:ln>
                <a:noFill/>
              </a:ln>
              <a:effectLst/>
            </c:spPr>
            <c:extLst>
              <c:ext xmlns:c16="http://schemas.microsoft.com/office/drawing/2014/chart" uri="{C3380CC4-5D6E-409C-BE32-E72D297353CC}">
                <c16:uniqueId val="{00000001-6B73-4B4D-A7FB-F71C2CBD9EEF}"/>
              </c:ext>
            </c:extLst>
          </c:dPt>
          <c:dPt>
            <c:idx val="1"/>
            <c:bubble3D val="0"/>
            <c:spPr>
              <a:solidFill>
                <a:schemeClr val="accent5">
                  <a:shade val="76000"/>
                </a:schemeClr>
              </a:solidFill>
              <a:ln>
                <a:noFill/>
              </a:ln>
              <a:effectLst/>
            </c:spPr>
            <c:extLst>
              <c:ext xmlns:c16="http://schemas.microsoft.com/office/drawing/2014/chart" uri="{C3380CC4-5D6E-409C-BE32-E72D297353CC}">
                <c16:uniqueId val="{00000003-6B73-4B4D-A7FB-F71C2CBD9EEF}"/>
              </c:ext>
            </c:extLst>
          </c:dPt>
          <c:dPt>
            <c:idx val="2"/>
            <c:bubble3D val="0"/>
            <c:spPr>
              <a:solidFill>
                <a:schemeClr val="accent5">
                  <a:shade val="76000"/>
                </a:schemeClr>
              </a:solidFill>
              <a:ln>
                <a:noFill/>
              </a:ln>
              <a:effectLst/>
            </c:spPr>
            <c:extLst>
              <c:ext xmlns:c16="http://schemas.microsoft.com/office/drawing/2014/chart" uri="{C3380CC4-5D6E-409C-BE32-E72D297353CC}">
                <c16:uniqueId val="{00000005-6B73-4B4D-A7FB-F71C2CBD9EEF}"/>
              </c:ext>
            </c:extLst>
          </c:dPt>
          <c:dPt>
            <c:idx val="3"/>
            <c:bubble3D val="0"/>
            <c:spPr>
              <a:solidFill>
                <a:schemeClr val="accent5">
                  <a:shade val="76000"/>
                </a:schemeClr>
              </a:solidFill>
              <a:ln>
                <a:noFill/>
              </a:ln>
              <a:effectLst/>
            </c:spPr>
            <c:extLst>
              <c:ext xmlns:c16="http://schemas.microsoft.com/office/drawing/2014/chart" uri="{C3380CC4-5D6E-409C-BE32-E72D297353CC}">
                <c16:uniqueId val="{00000007-6B73-4B4D-A7FB-F71C2CBD9EEF}"/>
              </c:ext>
            </c:extLst>
          </c:dPt>
          <c:dPt>
            <c:idx val="4"/>
            <c:bubble3D val="0"/>
            <c:spPr>
              <a:solidFill>
                <a:schemeClr val="accent5">
                  <a:shade val="76000"/>
                </a:schemeClr>
              </a:solidFill>
              <a:ln>
                <a:noFill/>
              </a:ln>
              <a:effectLst/>
            </c:spPr>
            <c:extLst>
              <c:ext xmlns:c16="http://schemas.microsoft.com/office/drawing/2014/chart" uri="{C3380CC4-5D6E-409C-BE32-E72D297353CC}">
                <c16:uniqueId val="{00000009-6B73-4B4D-A7FB-F71C2CBD9EEF}"/>
              </c:ext>
            </c:extLst>
          </c:dPt>
          <c:dPt>
            <c:idx val="5"/>
            <c:bubble3D val="0"/>
            <c:spPr>
              <a:solidFill>
                <a:schemeClr val="accent5">
                  <a:shade val="76000"/>
                </a:schemeClr>
              </a:solidFill>
              <a:ln>
                <a:noFill/>
              </a:ln>
              <a:effectLst/>
            </c:spPr>
            <c:extLst>
              <c:ext xmlns:c16="http://schemas.microsoft.com/office/drawing/2014/chart" uri="{C3380CC4-5D6E-409C-BE32-E72D297353CC}">
                <c16:uniqueId val="{0000000B-6B73-4B4D-A7FB-F71C2CBD9EEF}"/>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'RSA Fund 5'!$H$2:$H$3</c:f>
              <c:strCache>
                <c:ptCount val="2"/>
                <c:pt idx="0">
                  <c:v>Cash Balance</c:v>
                </c:pt>
                <c:pt idx="1">
                  <c:v>Money Market</c:v>
                </c:pt>
              </c:strCache>
            </c:strRef>
          </c:cat>
          <c:val>
            <c:numRef>
              <c:f>'RSA Fund 5'!$I$2:$I$3</c:f>
              <c:numCache>
                <c:formatCode>#,##0_);[Red]\(#,##0\)</c:formatCode>
                <c:ptCount val="2"/>
                <c:pt idx="0">
                  <c:v>20971.060000000001</c:v>
                </c:pt>
                <c:pt idx="1">
                  <c:v>24512712.899999999</c:v>
                </c:pt>
              </c:numCache>
            </c:numRef>
          </c:val>
          <c:extLst>
            <c:ext xmlns:c16="http://schemas.microsoft.com/office/drawing/2014/chart" uri="{C3380CC4-5D6E-409C-BE32-E72D297353CC}">
              <c16:uniqueId val="{0000000C-6B73-4B4D-A7FB-F71C2CBD9EEF}"/>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chart>
  <c:spPr>
    <a:noFill/>
    <a:ln w="9525" cap="flat" cmpd="sng" algn="ctr">
      <a:noFill/>
      <a:prstDash val="solid"/>
      <a:round/>
    </a:ln>
    <a:effectLst/>
  </c:spPr>
  <c:txPr>
    <a:bodyPr/>
    <a:lstStyle/>
    <a:p>
      <a:pPr>
        <a:defRPr>
          <a:latin typeface="Ebrima" panose="02000000000000000000" pitchFamily="2" charset="0"/>
          <a:ea typeface="Ebrima" panose="02000000000000000000" pitchFamily="2" charset="0"/>
          <a:cs typeface="Ebrima" panose="02000000000000000000" pitchFamily="2"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RSA Fund VI Active Asset Allocation</a:t>
            </a:r>
          </a:p>
        </c:rich>
      </c:tx>
      <c:layout>
        <c:manualLayout>
          <c:xMode val="edge"/>
          <c:yMode val="edge"/>
          <c:x val="5.6715223097112896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manualLayout>
          <c:layoutTarget val="inner"/>
          <c:xMode val="edge"/>
          <c:yMode val="edge"/>
          <c:x val="0.1772438757655293"/>
          <c:y val="0.23036745406824144"/>
          <c:w val="0.39580905511811021"/>
          <c:h val="0.65968175853018374"/>
        </c:manualLayout>
      </c:layout>
      <c:pieChart>
        <c:varyColors val="1"/>
        <c:ser>
          <c:idx val="0"/>
          <c:order val="0"/>
          <c:dPt>
            <c:idx val="0"/>
            <c:bubble3D val="0"/>
            <c:spPr>
              <a:solidFill>
                <a:schemeClr val="accent5">
                  <a:shade val="50000"/>
                </a:schemeClr>
              </a:solidFill>
              <a:ln>
                <a:noFill/>
              </a:ln>
              <a:effectLst/>
            </c:spPr>
            <c:extLst>
              <c:ext xmlns:c16="http://schemas.microsoft.com/office/drawing/2014/chart" uri="{C3380CC4-5D6E-409C-BE32-E72D297353CC}">
                <c16:uniqueId val="{00000001-E5EF-45BC-A2C3-47C34AE7434B}"/>
              </c:ext>
            </c:extLst>
          </c:dPt>
          <c:dPt>
            <c:idx val="1"/>
            <c:bubble3D val="0"/>
            <c:spPr>
              <a:solidFill>
                <a:schemeClr val="accent5">
                  <a:shade val="70000"/>
                </a:schemeClr>
              </a:solidFill>
              <a:ln>
                <a:noFill/>
              </a:ln>
              <a:effectLst/>
            </c:spPr>
            <c:extLst>
              <c:ext xmlns:c16="http://schemas.microsoft.com/office/drawing/2014/chart" uri="{C3380CC4-5D6E-409C-BE32-E72D297353CC}">
                <c16:uniqueId val="{00000003-E5EF-45BC-A2C3-47C34AE7434B}"/>
              </c:ext>
            </c:extLst>
          </c:dPt>
          <c:dPt>
            <c:idx val="2"/>
            <c:bubble3D val="0"/>
            <c:spPr>
              <a:solidFill>
                <a:schemeClr val="accent5">
                  <a:shade val="90000"/>
                </a:schemeClr>
              </a:solidFill>
              <a:ln>
                <a:noFill/>
              </a:ln>
              <a:effectLst/>
            </c:spPr>
            <c:extLst>
              <c:ext xmlns:c16="http://schemas.microsoft.com/office/drawing/2014/chart" uri="{C3380CC4-5D6E-409C-BE32-E72D297353CC}">
                <c16:uniqueId val="{00000005-E5EF-45BC-A2C3-47C34AE7434B}"/>
              </c:ext>
            </c:extLst>
          </c:dPt>
          <c:dPt>
            <c:idx val="3"/>
            <c:bubble3D val="0"/>
            <c:spPr>
              <a:solidFill>
                <a:schemeClr val="accent5">
                  <a:tint val="90000"/>
                </a:schemeClr>
              </a:solidFill>
              <a:ln>
                <a:noFill/>
              </a:ln>
              <a:effectLst/>
            </c:spPr>
            <c:extLst>
              <c:ext xmlns:c16="http://schemas.microsoft.com/office/drawing/2014/chart" uri="{C3380CC4-5D6E-409C-BE32-E72D297353CC}">
                <c16:uniqueId val="{00000007-E5EF-45BC-A2C3-47C34AE7434B}"/>
              </c:ext>
            </c:extLst>
          </c:dPt>
          <c:dPt>
            <c:idx val="4"/>
            <c:bubble3D val="0"/>
            <c:spPr>
              <a:solidFill>
                <a:schemeClr val="accent5">
                  <a:tint val="70000"/>
                </a:schemeClr>
              </a:solidFill>
              <a:ln>
                <a:noFill/>
              </a:ln>
              <a:effectLst/>
            </c:spPr>
            <c:extLst>
              <c:ext xmlns:c16="http://schemas.microsoft.com/office/drawing/2014/chart" uri="{C3380CC4-5D6E-409C-BE32-E72D297353CC}">
                <c16:uniqueId val="{00000009-E5EF-45BC-A2C3-47C34AE7434B}"/>
              </c:ext>
            </c:extLst>
          </c:dPt>
          <c:dPt>
            <c:idx val="5"/>
            <c:bubble3D val="0"/>
            <c:spPr>
              <a:solidFill>
                <a:schemeClr val="accent5">
                  <a:tint val="50000"/>
                </a:schemeClr>
              </a:solidFill>
              <a:ln>
                <a:noFill/>
              </a:ln>
              <a:effectLst/>
            </c:spPr>
            <c:extLst>
              <c:ext xmlns:c16="http://schemas.microsoft.com/office/drawing/2014/chart" uri="{C3380CC4-5D6E-409C-BE32-E72D297353CC}">
                <c16:uniqueId val="{0000000B-E5EF-45BC-A2C3-47C34AE7434B}"/>
              </c:ext>
            </c:extLst>
          </c:dPt>
          <c:dLbls>
            <c:dLbl>
              <c:idx val="4"/>
              <c:showLegendKey val="0"/>
              <c:showVal val="0"/>
              <c:showCatName val="0"/>
              <c:showSerName val="0"/>
              <c:showPercent val="1"/>
              <c:showBubbleSize val="0"/>
              <c:extLst>
                <c:ext xmlns:c15="http://schemas.microsoft.com/office/drawing/2012/chart" uri="{CE6537A1-D6FC-4f65-9D91-7224C49458BB}">
                  <c15:layout>
                    <c:manualLayout>
                      <c:w val="6.3888888888888884E-2"/>
                      <c:h val="7.5231481481481483E-2"/>
                    </c:manualLayout>
                  </c15:layout>
                </c:ext>
                <c:ext xmlns:c16="http://schemas.microsoft.com/office/drawing/2014/chart" uri="{C3380CC4-5D6E-409C-BE32-E72D297353CC}">
                  <c16:uniqueId val="{00000009-E5EF-45BC-A2C3-47C34AE7434B}"/>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'RSA Fund 6a'!$H$2:$H$7</c:f>
              <c:strCache>
                <c:ptCount val="6"/>
                <c:pt idx="0">
                  <c:v>Cash Balance</c:v>
                </c:pt>
                <c:pt idx="1">
                  <c:v>Equity</c:v>
                </c:pt>
                <c:pt idx="2">
                  <c:v>FGN Securities</c:v>
                </c:pt>
                <c:pt idx="3">
                  <c:v>Money Market</c:v>
                </c:pt>
                <c:pt idx="4">
                  <c:v>Corporate Bonds</c:v>
                </c:pt>
                <c:pt idx="5">
                  <c:v>Others</c:v>
                </c:pt>
              </c:strCache>
            </c:strRef>
          </c:cat>
          <c:val>
            <c:numRef>
              <c:f>'RSA Fund 6a'!$I$2:$I$7</c:f>
              <c:numCache>
                <c:formatCode>#,##0_);[Red]\(#,##0\)</c:formatCode>
                <c:ptCount val="6"/>
                <c:pt idx="0">
                  <c:v>844092077.32000005</c:v>
                </c:pt>
                <c:pt idx="1">
                  <c:v>126477000</c:v>
                </c:pt>
                <c:pt idx="2">
                  <c:v>320347490.49000001</c:v>
                </c:pt>
                <c:pt idx="3">
                  <c:v>1115535551.9400001</c:v>
                </c:pt>
                <c:pt idx="4">
                  <c:v>7889432.54</c:v>
                </c:pt>
                <c:pt idx="5">
                  <c:v>15718181.579999924</c:v>
                </c:pt>
              </c:numCache>
            </c:numRef>
          </c:val>
          <c:extLst>
            <c:ext xmlns:c16="http://schemas.microsoft.com/office/drawing/2014/chart" uri="{C3380CC4-5D6E-409C-BE32-E72D297353CC}">
              <c16:uniqueId val="{0000000C-E5EF-45BC-A2C3-47C34AE7434B}"/>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chart>
  <c:spPr>
    <a:noFill/>
    <a:ln w="9525" cap="flat" cmpd="sng" algn="ctr">
      <a:noFill/>
      <a:prstDash val="solid"/>
      <a:round/>
    </a:ln>
    <a:effectLst/>
  </c:spPr>
  <c:txPr>
    <a:bodyPr/>
    <a:lstStyle/>
    <a:p>
      <a:pPr>
        <a:defRPr>
          <a:latin typeface="Ebrima" panose="02000000000000000000" pitchFamily="2" charset="0"/>
          <a:ea typeface="Ebrima" panose="02000000000000000000" pitchFamily="2" charset="0"/>
          <a:cs typeface="Ebrima" panose="02000000000000000000" pitchFamily="2"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RSA Fund VI Retiree Asset Allocation</a:t>
            </a:r>
          </a:p>
        </c:rich>
      </c:tx>
      <c:layout>
        <c:manualLayout>
          <c:xMode val="edge"/>
          <c:yMode val="edge"/>
          <c:x val="5.6715223097112896E-2"/>
          <c:y val="4.166666666666666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pieChart>
        <c:varyColors val="1"/>
        <c:ser>
          <c:idx val="0"/>
          <c:order val="0"/>
          <c:dPt>
            <c:idx val="0"/>
            <c:bubble3D val="0"/>
            <c:spPr>
              <a:solidFill>
                <a:schemeClr val="accent5">
                  <a:tint val="65000"/>
                </a:schemeClr>
              </a:solidFill>
              <a:ln>
                <a:noFill/>
              </a:ln>
              <a:effectLst/>
            </c:spPr>
            <c:extLst>
              <c:ext xmlns:c16="http://schemas.microsoft.com/office/drawing/2014/chart" uri="{C3380CC4-5D6E-409C-BE32-E72D297353CC}">
                <c16:uniqueId val="{00000001-9C40-47D7-AE5B-D0097F5562B7}"/>
              </c:ext>
            </c:extLst>
          </c:dPt>
          <c:dPt>
            <c:idx val="1"/>
            <c:bubble3D val="0"/>
            <c:spPr>
              <a:solidFill>
                <a:schemeClr val="accent5"/>
              </a:solidFill>
              <a:ln>
                <a:noFill/>
              </a:ln>
              <a:effectLst/>
            </c:spPr>
            <c:extLst>
              <c:ext xmlns:c16="http://schemas.microsoft.com/office/drawing/2014/chart" uri="{C3380CC4-5D6E-409C-BE32-E72D297353CC}">
                <c16:uniqueId val="{00000003-9C40-47D7-AE5B-D0097F5562B7}"/>
              </c:ext>
            </c:extLst>
          </c:dPt>
          <c:dPt>
            <c:idx val="2"/>
            <c:bubble3D val="0"/>
            <c:spPr>
              <a:solidFill>
                <a:schemeClr val="accent5">
                  <a:shade val="65000"/>
                </a:schemeClr>
              </a:solidFill>
              <a:ln>
                <a:noFill/>
              </a:ln>
              <a:effectLst/>
            </c:spPr>
            <c:extLst>
              <c:ext xmlns:c16="http://schemas.microsoft.com/office/drawing/2014/chart" uri="{C3380CC4-5D6E-409C-BE32-E72D297353CC}">
                <c16:uniqueId val="{00000005-9C40-47D7-AE5B-D0097F5562B7}"/>
              </c:ext>
            </c:extLst>
          </c:dPt>
          <c:dPt>
            <c:idx val="3"/>
            <c:bubble3D val="0"/>
            <c:spPr>
              <a:solidFill>
                <a:schemeClr val="accent5">
                  <a:shade val="65000"/>
                </a:schemeClr>
              </a:solidFill>
              <a:ln>
                <a:noFill/>
              </a:ln>
              <a:effectLst/>
            </c:spPr>
            <c:extLst>
              <c:ext xmlns:c16="http://schemas.microsoft.com/office/drawing/2014/chart" uri="{C3380CC4-5D6E-409C-BE32-E72D297353CC}">
                <c16:uniqueId val="{00000007-9C40-47D7-AE5B-D0097F5562B7}"/>
              </c:ext>
            </c:extLst>
          </c:dPt>
          <c:dPt>
            <c:idx val="4"/>
            <c:bubble3D val="0"/>
            <c:spPr>
              <a:solidFill>
                <a:schemeClr val="accent5">
                  <a:shade val="65000"/>
                </a:schemeClr>
              </a:solidFill>
              <a:ln>
                <a:noFill/>
              </a:ln>
              <a:effectLst/>
            </c:spPr>
            <c:extLst>
              <c:ext xmlns:c16="http://schemas.microsoft.com/office/drawing/2014/chart" uri="{C3380CC4-5D6E-409C-BE32-E72D297353CC}">
                <c16:uniqueId val="{00000009-9C40-47D7-AE5B-D0097F5562B7}"/>
              </c:ext>
            </c:extLst>
          </c:dPt>
          <c:dPt>
            <c:idx val="5"/>
            <c:bubble3D val="0"/>
            <c:spPr>
              <a:solidFill>
                <a:schemeClr val="accent5">
                  <a:shade val="65000"/>
                </a:schemeClr>
              </a:solidFill>
              <a:ln>
                <a:noFill/>
              </a:ln>
              <a:effectLst/>
            </c:spPr>
            <c:extLst>
              <c:ext xmlns:c16="http://schemas.microsoft.com/office/drawing/2014/chart" uri="{C3380CC4-5D6E-409C-BE32-E72D297353CC}">
                <c16:uniqueId val="{0000000B-9C40-47D7-AE5B-D0097F5562B7}"/>
              </c:ext>
            </c:extLst>
          </c:dPt>
          <c:dLbls>
            <c:dLbl>
              <c:idx val="0"/>
              <c:layout>
                <c:manualLayout>
                  <c:x val="-4.5952755905511865E-2"/>
                  <c:y val="4.127296587926487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C40-47D7-AE5B-D0097F5562B7}"/>
                </c:ext>
              </c:extLst>
            </c:dLbl>
            <c:dLbl>
              <c:idx val="1"/>
              <c:layout>
                <c:manualLayout>
                  <c:x val="3.1263998250218722E-2"/>
                  <c:y val="1.317585301837270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C40-47D7-AE5B-D0097F5562B7}"/>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Ebrima" panose="02000000000000000000" pitchFamily="2" charset="0"/>
                    <a:ea typeface="Ebrima" panose="02000000000000000000" pitchFamily="2" charset="0"/>
                    <a:cs typeface="Ebrima" panose="02000000000000000000" pitchFamily="2"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'RSA Fund 6r'!$H$5:$H$7</c:f>
              <c:strCache>
                <c:ptCount val="3"/>
                <c:pt idx="0">
                  <c:v>Cash Balance</c:v>
                </c:pt>
                <c:pt idx="1">
                  <c:v>Equity</c:v>
                </c:pt>
                <c:pt idx="2">
                  <c:v>Money Market</c:v>
                </c:pt>
              </c:strCache>
            </c:strRef>
          </c:cat>
          <c:val>
            <c:numRef>
              <c:f>'RSA Fund 6r'!$I$5:$I$7</c:f>
              <c:numCache>
                <c:formatCode>#,##0_);[Red]\(#,##0\)</c:formatCode>
                <c:ptCount val="3"/>
                <c:pt idx="0">
                  <c:v>638005.68000000005</c:v>
                </c:pt>
                <c:pt idx="1">
                  <c:v>10740000</c:v>
                </c:pt>
                <c:pt idx="2">
                  <c:v>325608128.18000001</c:v>
                </c:pt>
              </c:numCache>
            </c:numRef>
          </c:val>
          <c:extLst>
            <c:ext xmlns:c16="http://schemas.microsoft.com/office/drawing/2014/chart" uri="{C3380CC4-5D6E-409C-BE32-E72D297353CC}">
              <c16:uniqueId val="{0000000C-9C40-47D7-AE5B-D0097F5562B7}"/>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chart>
  <c:spPr>
    <a:noFill/>
    <a:ln w="9525" cap="flat" cmpd="sng" algn="ctr">
      <a:noFill/>
      <a:prstDash val="solid"/>
      <a:round/>
    </a:ln>
    <a:effectLst/>
  </c:spPr>
  <c:txPr>
    <a:bodyPr/>
    <a:lstStyle/>
    <a:p>
      <a:pPr>
        <a:defRPr>
          <a:latin typeface="Ebrima" panose="02000000000000000000" pitchFamily="2" charset="0"/>
          <a:ea typeface="Ebrima" panose="02000000000000000000" pitchFamily="2" charset="0"/>
          <a:cs typeface="Ebrima" panose="02000000000000000000" pitchFamily="2"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T-Bills Yield Curve</a:t>
            </a:r>
          </a:p>
        </c:rich>
      </c:tx>
      <c:layout>
        <c:manualLayout>
          <c:xMode val="edge"/>
          <c:yMode val="edge"/>
          <c:x val="0.15477840269966253"/>
          <c:y val="2.8503626918196835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autoTitleDeleted val="0"/>
    <c:plotArea>
      <c:layout/>
      <c:lineChart>
        <c:grouping val="standard"/>
        <c:varyColors val="0"/>
        <c:ser>
          <c:idx val="0"/>
          <c:order val="0"/>
          <c:tx>
            <c:strRef>
              <c:f>'Money Market'!$S$1</c:f>
              <c:strCache>
                <c:ptCount val="1"/>
                <c:pt idx="0">
                  <c:v>30-Sep-25</c:v>
                </c:pt>
              </c:strCache>
            </c:strRef>
          </c:tx>
          <c:spPr>
            <a:ln w="28575" cap="rnd">
              <a:solidFill>
                <a:schemeClr val="accent1">
                  <a:lumMod val="60000"/>
                  <a:lumOff val="40000"/>
                </a:schemeClr>
              </a:solidFill>
              <a:round/>
            </a:ln>
            <a:effectLst/>
          </c:spPr>
          <c:marker>
            <c:symbol val="none"/>
          </c:marker>
          <c:cat>
            <c:numRef>
              <c:f>'Money Market'!$R$2:$R$29</c:f>
              <c:numCache>
                <c:formatCode>#,##0_);[Red]\(#,##0\)</c:formatCode>
                <c:ptCount val="28"/>
                <c:pt idx="0">
                  <c:v>9</c:v>
                </c:pt>
                <c:pt idx="1">
                  <c:v>23</c:v>
                </c:pt>
                <c:pt idx="2">
                  <c:v>37</c:v>
                </c:pt>
                <c:pt idx="3">
                  <c:v>51</c:v>
                </c:pt>
                <c:pt idx="4">
                  <c:v>65</c:v>
                </c:pt>
                <c:pt idx="5">
                  <c:v>72</c:v>
                </c:pt>
                <c:pt idx="6">
                  <c:v>79</c:v>
                </c:pt>
                <c:pt idx="7">
                  <c:v>86</c:v>
                </c:pt>
                <c:pt idx="8">
                  <c:v>100</c:v>
                </c:pt>
                <c:pt idx="9">
                  <c:v>114</c:v>
                </c:pt>
                <c:pt idx="10">
                  <c:v>128</c:v>
                </c:pt>
                <c:pt idx="11">
                  <c:v>142</c:v>
                </c:pt>
                <c:pt idx="12">
                  <c:v>156</c:v>
                </c:pt>
                <c:pt idx="13">
                  <c:v>163</c:v>
                </c:pt>
                <c:pt idx="14">
                  <c:v>170</c:v>
                </c:pt>
                <c:pt idx="15">
                  <c:v>177</c:v>
                </c:pt>
                <c:pt idx="16">
                  <c:v>191</c:v>
                </c:pt>
                <c:pt idx="17">
                  <c:v>205</c:v>
                </c:pt>
                <c:pt idx="18">
                  <c:v>219</c:v>
                </c:pt>
                <c:pt idx="19">
                  <c:v>233</c:v>
                </c:pt>
                <c:pt idx="20">
                  <c:v>247</c:v>
                </c:pt>
                <c:pt idx="21">
                  <c:v>261</c:v>
                </c:pt>
                <c:pt idx="22">
                  <c:v>282</c:v>
                </c:pt>
                <c:pt idx="23">
                  <c:v>296</c:v>
                </c:pt>
                <c:pt idx="24">
                  <c:v>310</c:v>
                </c:pt>
                <c:pt idx="25">
                  <c:v>324</c:v>
                </c:pt>
                <c:pt idx="26">
                  <c:v>338</c:v>
                </c:pt>
                <c:pt idx="27">
                  <c:v>352</c:v>
                </c:pt>
              </c:numCache>
            </c:numRef>
          </c:cat>
          <c:val>
            <c:numRef>
              <c:f>'Money Market'!$S$2:$S$29</c:f>
              <c:numCache>
                <c:formatCode>0.00%</c:formatCode>
                <c:ptCount val="28"/>
                <c:pt idx="0">
                  <c:v>0.16382578492739508</c:v>
                </c:pt>
                <c:pt idx="1">
                  <c:v>0.16162958042732203</c:v>
                </c:pt>
                <c:pt idx="2">
                  <c:v>0.16748906912469472</c:v>
                </c:pt>
                <c:pt idx="3">
                  <c:v>0.16929796835867342</c:v>
                </c:pt>
                <c:pt idx="4">
                  <c:v>0.17708014413226253</c:v>
                </c:pt>
                <c:pt idx="5">
                  <c:v>0.17664815474259846</c:v>
                </c:pt>
                <c:pt idx="6">
                  <c:v>0.17301658933250674</c:v>
                </c:pt>
                <c:pt idx="7">
                  <c:v>0.17618929857184301</c:v>
                </c:pt>
                <c:pt idx="8">
                  <c:v>0.17336059692925815</c:v>
                </c:pt>
                <c:pt idx="9">
                  <c:v>0.18176448788622782</c:v>
                </c:pt>
                <c:pt idx="10">
                  <c:v>0.18641083662224792</c:v>
                </c:pt>
                <c:pt idx="11">
                  <c:v>0.17908175585737246</c:v>
                </c:pt>
                <c:pt idx="12">
                  <c:v>0.17919895271283937</c:v>
                </c:pt>
                <c:pt idx="13">
                  <c:v>0.18983579760754885</c:v>
                </c:pt>
                <c:pt idx="14">
                  <c:v>0.1758058540200074</c:v>
                </c:pt>
                <c:pt idx="15">
                  <c:v>0.1793504965827365</c:v>
                </c:pt>
                <c:pt idx="16">
                  <c:v>0.17939558134238001</c:v>
                </c:pt>
                <c:pt idx="17">
                  <c:v>0.17942608984121719</c:v>
                </c:pt>
                <c:pt idx="18">
                  <c:v>0.18018112885225285</c:v>
                </c:pt>
                <c:pt idx="19">
                  <c:v>0.18094014142770987</c:v>
                </c:pt>
                <c:pt idx="20">
                  <c:v>0.18170312966714292</c:v>
                </c:pt>
                <c:pt idx="21">
                  <c:v>0.18247009490426369</c:v>
                </c:pt>
                <c:pt idx="22">
                  <c:v>0.18362800059178819</c:v>
                </c:pt>
                <c:pt idx="23">
                  <c:v>0.1889104002172256</c:v>
                </c:pt>
                <c:pt idx="24">
                  <c:v>0.18518579244013098</c:v>
                </c:pt>
                <c:pt idx="25">
                  <c:v>0.19617974576316619</c:v>
                </c:pt>
                <c:pt idx="26">
                  <c:v>0.18507939768161338</c:v>
                </c:pt>
                <c:pt idx="27">
                  <c:v>0.18755226545140277</c:v>
                </c:pt>
              </c:numCache>
            </c:numRef>
          </c:val>
          <c:smooth val="1"/>
          <c:extLst>
            <c:ext xmlns:c16="http://schemas.microsoft.com/office/drawing/2014/chart" uri="{C3380CC4-5D6E-409C-BE32-E72D297353CC}">
              <c16:uniqueId val="{00000000-E210-4A67-84C2-73204C1D164D}"/>
            </c:ext>
          </c:extLst>
        </c:ser>
        <c:ser>
          <c:idx val="1"/>
          <c:order val="1"/>
          <c:tx>
            <c:strRef>
              <c:f>'Money Market'!$T$1</c:f>
              <c:strCache>
                <c:ptCount val="1"/>
                <c:pt idx="0">
                  <c:v>29-Aug-25</c:v>
                </c:pt>
              </c:strCache>
            </c:strRef>
          </c:tx>
          <c:spPr>
            <a:ln w="28575" cap="rnd">
              <a:solidFill>
                <a:schemeClr val="accent5">
                  <a:lumMod val="75000"/>
                </a:schemeClr>
              </a:solidFill>
              <a:round/>
            </a:ln>
            <a:effectLst/>
          </c:spPr>
          <c:marker>
            <c:symbol val="none"/>
          </c:marker>
          <c:cat>
            <c:numRef>
              <c:f>'Money Market'!$R$2:$R$29</c:f>
              <c:numCache>
                <c:formatCode>#,##0_);[Red]\(#,##0\)</c:formatCode>
                <c:ptCount val="28"/>
                <c:pt idx="0">
                  <c:v>9</c:v>
                </c:pt>
                <c:pt idx="1">
                  <c:v>23</c:v>
                </c:pt>
                <c:pt idx="2">
                  <c:v>37</c:v>
                </c:pt>
                <c:pt idx="3">
                  <c:v>51</c:v>
                </c:pt>
                <c:pt idx="4">
                  <c:v>65</c:v>
                </c:pt>
                <c:pt idx="5">
                  <c:v>72</c:v>
                </c:pt>
                <c:pt idx="6">
                  <c:v>79</c:v>
                </c:pt>
                <c:pt idx="7">
                  <c:v>86</c:v>
                </c:pt>
                <c:pt idx="8">
                  <c:v>100</c:v>
                </c:pt>
                <c:pt idx="9">
                  <c:v>114</c:v>
                </c:pt>
                <c:pt idx="10">
                  <c:v>128</c:v>
                </c:pt>
                <c:pt idx="11">
                  <c:v>142</c:v>
                </c:pt>
                <c:pt idx="12">
                  <c:v>156</c:v>
                </c:pt>
                <c:pt idx="13">
                  <c:v>163</c:v>
                </c:pt>
                <c:pt idx="14">
                  <c:v>170</c:v>
                </c:pt>
                <c:pt idx="15">
                  <c:v>177</c:v>
                </c:pt>
                <c:pt idx="16">
                  <c:v>191</c:v>
                </c:pt>
                <c:pt idx="17">
                  <c:v>205</c:v>
                </c:pt>
                <c:pt idx="18">
                  <c:v>219</c:v>
                </c:pt>
                <c:pt idx="19">
                  <c:v>233</c:v>
                </c:pt>
                <c:pt idx="20">
                  <c:v>247</c:v>
                </c:pt>
                <c:pt idx="21">
                  <c:v>261</c:v>
                </c:pt>
                <c:pt idx="22">
                  <c:v>282</c:v>
                </c:pt>
                <c:pt idx="23">
                  <c:v>296</c:v>
                </c:pt>
                <c:pt idx="24">
                  <c:v>310</c:v>
                </c:pt>
                <c:pt idx="25">
                  <c:v>324</c:v>
                </c:pt>
                <c:pt idx="26">
                  <c:v>338</c:v>
                </c:pt>
                <c:pt idx="27">
                  <c:v>352</c:v>
                </c:pt>
              </c:numCache>
            </c:numRef>
          </c:cat>
          <c:val>
            <c:numRef>
              <c:f>'Money Market'!$T$2:$T$29</c:f>
              <c:numCache>
                <c:formatCode>0.00%</c:formatCode>
                <c:ptCount val="28"/>
                <c:pt idx="0">
                  <c:v>0.16937748309428735</c:v>
                </c:pt>
                <c:pt idx="1">
                  <c:v>0.17162780867855212</c:v>
                </c:pt>
                <c:pt idx="2">
                  <c:v>0.173923494166907</c:v>
                </c:pt>
                <c:pt idx="3">
                  <c:v>0.18496577615679446</c:v>
                </c:pt>
                <c:pt idx="4">
                  <c:v>0.18166667097466063</c:v>
                </c:pt>
                <c:pt idx="5">
                  <c:v>0.17987139149674991</c:v>
                </c:pt>
                <c:pt idx="6">
                  <c:v>0.18109839137838152</c:v>
                </c:pt>
                <c:pt idx="7">
                  <c:v>0.18504505843833804</c:v>
                </c:pt>
                <c:pt idx="8">
                  <c:v>0.18534277619071562</c:v>
                </c:pt>
                <c:pt idx="9">
                  <c:v>0.18743265097931353</c:v>
                </c:pt>
                <c:pt idx="10">
                  <c:v>0.19006377989977577</c:v>
                </c:pt>
                <c:pt idx="11">
                  <c:v>0.18238978352771329</c:v>
                </c:pt>
                <c:pt idx="12">
                  <c:v>0.19447366269499869</c:v>
                </c:pt>
                <c:pt idx="13">
                  <c:v>0.19599245228831144</c:v>
                </c:pt>
                <c:pt idx="14">
                  <c:v>0.19648252449552847</c:v>
                </c:pt>
                <c:pt idx="15">
                  <c:v>0.19697447991521233</c:v>
                </c:pt>
                <c:pt idx="16">
                  <c:v>0.1979640719558986</c:v>
                </c:pt>
                <c:pt idx="17">
                  <c:v>0.19896129170569243</c:v>
                </c:pt>
                <c:pt idx="18">
                  <c:v>0.19771425690396716</c:v>
                </c:pt>
                <c:pt idx="19">
                  <c:v>0.20097886879712593</c:v>
                </c:pt>
                <c:pt idx="20">
                  <c:v>0.20199935397294172</c:v>
                </c:pt>
                <c:pt idx="21">
                  <c:v>0.20302772249804701</c:v>
                </c:pt>
                <c:pt idx="22">
                  <c:v>0.2045851976109154</c:v>
                </c:pt>
                <c:pt idx="23">
                  <c:v>0.20563355690082782</c:v>
                </c:pt>
                <c:pt idx="24">
                  <c:v>0.20669002591023428</c:v>
                </c:pt>
              </c:numCache>
            </c:numRef>
          </c:val>
          <c:smooth val="1"/>
          <c:extLst>
            <c:ext xmlns:c16="http://schemas.microsoft.com/office/drawing/2014/chart" uri="{C3380CC4-5D6E-409C-BE32-E72D297353CC}">
              <c16:uniqueId val="{00000001-E210-4A67-84C2-73204C1D164D}"/>
            </c:ext>
          </c:extLst>
        </c:ser>
        <c:dLbls>
          <c:showLegendKey val="0"/>
          <c:showVal val="0"/>
          <c:showCatName val="0"/>
          <c:showSerName val="0"/>
          <c:showPercent val="0"/>
          <c:showBubbleSize val="0"/>
        </c:dLbls>
        <c:smooth val="0"/>
        <c:axId val="677165656"/>
        <c:axId val="677171776"/>
      </c:lineChart>
      <c:catAx>
        <c:axId val="677165656"/>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DTM (days)</a:t>
                </a:r>
              </a:p>
            </c:rich>
          </c:tx>
          <c:layout>
            <c:manualLayout>
              <c:xMode val="edge"/>
              <c:yMode val="edge"/>
              <c:x val="0.45195064318799794"/>
              <c:y val="0.8305644095069231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numFmt formatCode="#,##0_);[Red]\(#,##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crossAx val="677171776"/>
        <c:crosses val="autoZero"/>
        <c:auto val="1"/>
        <c:lblAlgn val="ctr"/>
        <c:lblOffset val="100"/>
        <c:noMultiLvlLbl val="0"/>
      </c:catAx>
      <c:valAx>
        <c:axId val="677171776"/>
        <c:scaling>
          <c:orientation val="minMax"/>
          <c:min val="0.150000000000000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YTM</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crossAx val="677165656"/>
        <c:crosses val="autoZero"/>
        <c:crossBetween val="between"/>
        <c:majorUnit val="1.5000000000000003E-2"/>
      </c:valAx>
      <c:spPr>
        <a:noFill/>
        <a:ln>
          <a:noFill/>
        </a:ln>
        <a:effectLst/>
      </c:spPr>
    </c:plotArea>
    <c:legend>
      <c:legendPos val="b"/>
      <c:layout>
        <c:manualLayout>
          <c:xMode val="edge"/>
          <c:yMode val="edge"/>
          <c:x val="0.25943628065600083"/>
          <c:y val="0.89565507436570424"/>
          <c:w val="0.50915291639500482"/>
          <c:h val="7.656714785651794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800">
          <a:latin typeface="Ebrima" panose="02000000000000000000" pitchFamily="2" charset="0"/>
          <a:ea typeface="Ebrima" panose="02000000000000000000" pitchFamily="2" charset="0"/>
          <a:cs typeface="Ebrima" panose="02000000000000000000" pitchFamily="2"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FGN Bond Yield Curve</a:t>
            </a:r>
          </a:p>
        </c:rich>
      </c:tx>
      <c:layout>
        <c:manualLayout>
          <c:xMode val="edge"/>
          <c:yMode val="edge"/>
          <c:x val="0.15477840269966253"/>
          <c:y val="2.8503626918196835E-2"/>
        </c:manualLayout>
      </c:layout>
      <c:overlay val="0"/>
      <c:spPr>
        <a:noFill/>
        <a:ln>
          <a:noFill/>
        </a:ln>
        <a:effectLst/>
      </c:spPr>
    </c:title>
    <c:autoTitleDeleted val="0"/>
    <c:plotArea>
      <c:layout/>
      <c:lineChart>
        <c:grouping val="standard"/>
        <c:varyColors val="0"/>
        <c:ser>
          <c:idx val="0"/>
          <c:order val="0"/>
          <c:tx>
            <c:strRef>
              <c:f>'Money Market'!$AT$1</c:f>
              <c:strCache>
                <c:ptCount val="1"/>
                <c:pt idx="0">
                  <c:v>30-Sep-25</c:v>
                </c:pt>
              </c:strCache>
            </c:strRef>
          </c:tx>
          <c:spPr>
            <a:ln w="28575" cap="rnd">
              <a:solidFill>
                <a:schemeClr val="accent1">
                  <a:lumMod val="60000"/>
                  <a:lumOff val="40000"/>
                </a:schemeClr>
              </a:solidFill>
              <a:round/>
            </a:ln>
            <a:effectLst/>
          </c:spPr>
          <c:marker>
            <c:symbol val="none"/>
          </c:marker>
          <c:cat>
            <c:numRef>
              <c:f>'Money Market'!$AS$2:$AS$18</c:f>
              <c:numCache>
                <c:formatCode>#,##0.0_);[Red]\(#,##0.0\)</c:formatCode>
                <c:ptCount val="17"/>
                <c:pt idx="0">
                  <c:v>0.31232876712328766</c:v>
                </c:pt>
                <c:pt idx="1">
                  <c:v>1.4602739726027398</c:v>
                </c:pt>
                <c:pt idx="2">
                  <c:v>2.3983572895277208</c:v>
                </c:pt>
                <c:pt idx="3">
                  <c:v>3.162217659137577</c:v>
                </c:pt>
                <c:pt idx="4">
                  <c:v>4.8115015974440896</c:v>
                </c:pt>
                <c:pt idx="5">
                  <c:v>5.3951486697965567</c:v>
                </c:pt>
                <c:pt idx="6">
                  <c:v>6.5735797399041749</c:v>
                </c:pt>
                <c:pt idx="7">
                  <c:v>6.7351129363449695</c:v>
                </c:pt>
                <c:pt idx="8">
                  <c:v>8.7979189485213585</c:v>
                </c:pt>
                <c:pt idx="9">
                  <c:v>10.464065708418891</c:v>
                </c:pt>
                <c:pt idx="10">
                  <c:v>11.548862679022747</c:v>
                </c:pt>
                <c:pt idx="11">
                  <c:v>12.724036769020145</c:v>
                </c:pt>
                <c:pt idx="12">
                  <c:v>16.310617584423486</c:v>
                </c:pt>
                <c:pt idx="13">
                  <c:v>19.814471968709256</c:v>
                </c:pt>
                <c:pt idx="14">
                  <c:v>23.570802759829153</c:v>
                </c:pt>
                <c:pt idx="15">
                  <c:v>24.488626790227464</c:v>
                </c:pt>
                <c:pt idx="16">
                  <c:v>27.724131419939578</c:v>
                </c:pt>
              </c:numCache>
            </c:numRef>
          </c:cat>
          <c:val>
            <c:numRef>
              <c:f>'Money Market'!$AT$2:$AT$18</c:f>
              <c:numCache>
                <c:formatCode>0.00%</c:formatCode>
                <c:ptCount val="17"/>
                <c:pt idx="0">
                  <c:v>0.18009834413738129</c:v>
                </c:pt>
                <c:pt idx="1">
                  <c:v>0.16368189314649637</c:v>
                </c:pt>
                <c:pt idx="2">
                  <c:v>0.16367497126690755</c:v>
                </c:pt>
                <c:pt idx="3">
                  <c:v>0.16413338503602393</c:v>
                </c:pt>
                <c:pt idx="4">
                  <c:v>0.16190000000000027</c:v>
                </c:pt>
                <c:pt idx="5">
                  <c:v>0.16511829133301231</c:v>
                </c:pt>
                <c:pt idx="6">
                  <c:v>0.16350956515335188</c:v>
                </c:pt>
                <c:pt idx="7">
                  <c:v>0.16199254139467581</c:v>
                </c:pt>
                <c:pt idx="8">
                  <c:v>0.1615470163051245</c:v>
                </c:pt>
                <c:pt idx="9">
                  <c:v>0.16118723827665485</c:v>
                </c:pt>
                <c:pt idx="10">
                  <c:v>0.1609533825579687</c:v>
                </c:pt>
                <c:pt idx="11">
                  <c:v>0.16069973902714513</c:v>
                </c:pt>
                <c:pt idx="12">
                  <c:v>0.15992621628679379</c:v>
                </c:pt>
                <c:pt idx="13">
                  <c:v>0.15916899053646399</c:v>
                </c:pt>
                <c:pt idx="14">
                  <c:v>0.15835818371280028</c:v>
                </c:pt>
                <c:pt idx="15">
                  <c:v>0.15815970616397296</c:v>
                </c:pt>
                <c:pt idx="16">
                  <c:v>0.15746173679186701</c:v>
                </c:pt>
              </c:numCache>
            </c:numRef>
          </c:val>
          <c:smooth val="1"/>
          <c:extLst>
            <c:ext xmlns:c16="http://schemas.microsoft.com/office/drawing/2014/chart" uri="{C3380CC4-5D6E-409C-BE32-E72D297353CC}">
              <c16:uniqueId val="{00000000-1767-4505-BF50-326FB1F17B3C}"/>
            </c:ext>
          </c:extLst>
        </c:ser>
        <c:ser>
          <c:idx val="1"/>
          <c:order val="1"/>
          <c:tx>
            <c:strRef>
              <c:f>'Money Market'!$AU$1</c:f>
              <c:strCache>
                <c:ptCount val="1"/>
                <c:pt idx="0">
                  <c:v>29-Aug-25</c:v>
                </c:pt>
              </c:strCache>
            </c:strRef>
          </c:tx>
          <c:spPr>
            <a:ln w="28575" cap="rnd">
              <a:solidFill>
                <a:schemeClr val="accent5">
                  <a:lumMod val="75000"/>
                </a:schemeClr>
              </a:solidFill>
              <a:round/>
            </a:ln>
            <a:effectLst/>
          </c:spPr>
          <c:marker>
            <c:symbol val="none"/>
          </c:marker>
          <c:cat>
            <c:numRef>
              <c:f>'Money Market'!$AS$2:$AS$18</c:f>
              <c:numCache>
                <c:formatCode>#,##0.0_);[Red]\(#,##0.0\)</c:formatCode>
                <c:ptCount val="17"/>
                <c:pt idx="0">
                  <c:v>0.31232876712328766</c:v>
                </c:pt>
                <c:pt idx="1">
                  <c:v>1.4602739726027398</c:v>
                </c:pt>
                <c:pt idx="2">
                  <c:v>2.3983572895277208</c:v>
                </c:pt>
                <c:pt idx="3">
                  <c:v>3.162217659137577</c:v>
                </c:pt>
                <c:pt idx="4">
                  <c:v>4.8115015974440896</c:v>
                </c:pt>
                <c:pt idx="5">
                  <c:v>5.3951486697965567</c:v>
                </c:pt>
                <c:pt idx="6">
                  <c:v>6.5735797399041749</c:v>
                </c:pt>
                <c:pt idx="7">
                  <c:v>6.7351129363449695</c:v>
                </c:pt>
                <c:pt idx="8">
                  <c:v>8.7979189485213585</c:v>
                </c:pt>
                <c:pt idx="9">
                  <c:v>10.464065708418891</c:v>
                </c:pt>
                <c:pt idx="10">
                  <c:v>11.548862679022747</c:v>
                </c:pt>
                <c:pt idx="11">
                  <c:v>12.724036769020145</c:v>
                </c:pt>
                <c:pt idx="12">
                  <c:v>16.310617584423486</c:v>
                </c:pt>
                <c:pt idx="13">
                  <c:v>19.814471968709256</c:v>
                </c:pt>
                <c:pt idx="14">
                  <c:v>23.570802759829153</c:v>
                </c:pt>
                <c:pt idx="15">
                  <c:v>24.488626790227464</c:v>
                </c:pt>
                <c:pt idx="16">
                  <c:v>27.724131419939578</c:v>
                </c:pt>
              </c:numCache>
            </c:numRef>
          </c:cat>
          <c:val>
            <c:numRef>
              <c:f>'Money Market'!$AU$2:$AU$18</c:f>
              <c:numCache>
                <c:formatCode>0.00%</c:formatCode>
                <c:ptCount val="17"/>
                <c:pt idx="0">
                  <c:v>0.17224795467385146</c:v>
                </c:pt>
                <c:pt idx="1">
                  <c:v>0.16474848113991353</c:v>
                </c:pt>
                <c:pt idx="2">
                  <c:v>0.16381755639193035</c:v>
                </c:pt>
                <c:pt idx="3">
                  <c:v>0.16490702610228131</c:v>
                </c:pt>
                <c:pt idx="4">
                  <c:v>0.16639763019089165</c:v>
                </c:pt>
                <c:pt idx="5">
                  <c:v>0.16691942425754572</c:v>
                </c:pt>
                <c:pt idx="6">
                  <c:v>0.16295390053347267</c:v>
                </c:pt>
                <c:pt idx="8">
                  <c:v>0.1611603596336125</c:v>
                </c:pt>
                <c:pt idx="9">
                  <c:v>0.15877730977613139</c:v>
                </c:pt>
                <c:pt idx="10">
                  <c:v>0.15721508274334586</c:v>
                </c:pt>
                <c:pt idx="11">
                  <c:v>0.15678756397882682</c:v>
                </c:pt>
                <c:pt idx="12">
                  <c:v>0.1557986742351592</c:v>
                </c:pt>
                <c:pt idx="13">
                  <c:v>0.15540940787873439</c:v>
                </c:pt>
                <c:pt idx="14">
                  <c:v>0.15499251643994064</c:v>
                </c:pt>
                <c:pt idx="15">
                  <c:v>0.1564163795197758</c:v>
                </c:pt>
                <c:pt idx="16">
                  <c:v>0.15907974009614501</c:v>
                </c:pt>
              </c:numCache>
            </c:numRef>
          </c:val>
          <c:smooth val="1"/>
          <c:extLst>
            <c:ext xmlns:c16="http://schemas.microsoft.com/office/drawing/2014/chart" uri="{C3380CC4-5D6E-409C-BE32-E72D297353CC}">
              <c16:uniqueId val="{00000001-1767-4505-BF50-326FB1F17B3C}"/>
            </c:ext>
          </c:extLst>
        </c:ser>
        <c:dLbls>
          <c:showLegendKey val="0"/>
          <c:showVal val="0"/>
          <c:showCatName val="0"/>
          <c:showSerName val="0"/>
          <c:showPercent val="0"/>
          <c:showBubbleSize val="0"/>
        </c:dLbls>
        <c:smooth val="0"/>
        <c:axId val="677165656"/>
        <c:axId val="677171776"/>
      </c:lineChart>
      <c:catAx>
        <c:axId val="677165656"/>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TTM (days)</a:t>
                </a:r>
              </a:p>
            </c:rich>
          </c:tx>
          <c:layout>
            <c:manualLayout>
              <c:xMode val="edge"/>
              <c:yMode val="edge"/>
              <c:x val="0.45195064318799794"/>
              <c:y val="0.83056440950692312"/>
            </c:manualLayout>
          </c:layout>
          <c:overlay val="0"/>
          <c:spPr>
            <a:noFill/>
            <a:ln>
              <a:noFill/>
            </a:ln>
            <a:effectLst/>
          </c:spPr>
        </c:title>
        <c:numFmt formatCode="#,##0.0_);[Red]\(#,##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crossAx val="677171776"/>
        <c:crosses val="autoZero"/>
        <c:auto val="1"/>
        <c:lblAlgn val="ctr"/>
        <c:lblOffset val="100"/>
        <c:noMultiLvlLbl val="0"/>
      </c:catAx>
      <c:valAx>
        <c:axId val="677171776"/>
        <c:scaling>
          <c:orientation val="minMax"/>
          <c:min val="0.150000000000000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r>
                  <a:rPr lang="en-US"/>
                  <a:t>YTM</a:t>
                </a:r>
              </a:p>
            </c:rich>
          </c:tx>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crossAx val="677165656"/>
        <c:crosses val="autoZero"/>
        <c:crossBetween val="between"/>
        <c:majorUnit val="1.0000000000000002E-2"/>
      </c:valAx>
    </c:plotArea>
    <c:legend>
      <c:legendPos val="b"/>
      <c:layout>
        <c:manualLayout>
          <c:xMode val="edge"/>
          <c:yMode val="edge"/>
          <c:x val="0.25943628065600083"/>
          <c:y val="0.89565507436570424"/>
          <c:w val="0.50915291639500482"/>
          <c:h val="7.656714785651794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Ebrima" panose="02000000000000000000" pitchFamily="2" charset="0"/>
              <a:ea typeface="Ebrima" panose="02000000000000000000" pitchFamily="2" charset="0"/>
              <a:cs typeface="Ebrima" panose="02000000000000000000" pitchFamily="2" charset="0"/>
            </a:defRPr>
          </a:pPr>
          <a:endParaRPr lang="en-US"/>
        </a:p>
      </c:txPr>
    </c:legend>
    <c:plotVisOnly val="1"/>
    <c:dispBlanksAs val="gap"/>
    <c:showDLblsOverMax val="0"/>
    <c:extLst/>
  </c:chart>
  <c:spPr>
    <a:noFill/>
    <a:ln w="9525" cap="flat" cmpd="sng" algn="ctr">
      <a:noFill/>
      <a:round/>
    </a:ln>
    <a:effectLst/>
  </c:spPr>
  <c:txPr>
    <a:bodyPr/>
    <a:lstStyle/>
    <a:p>
      <a:pPr>
        <a:defRPr sz="800">
          <a:latin typeface="Ebrima" panose="02000000000000000000" pitchFamily="2" charset="0"/>
          <a:ea typeface="Ebrima" panose="02000000000000000000" pitchFamily="2" charset="0"/>
          <a:cs typeface="Ebrima" panose="02000000000000000000" pitchFamily="2"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Reversed" id="25">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Reversed" id="25">
  <a:schemeClr val="accent5"/>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4173C2-472F-254A-90F5-00E9CEB6945F}" type="datetimeFigureOut">
              <a:rPr lang="en-US" smtClean="0"/>
              <a:t>06-10-2025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1EAE1D-7BA1-D946-94C1-6A47096D16F5}" type="slidenum">
              <a:rPr lang="en-US" smtClean="0"/>
              <a:t>‹#›</a:t>
            </a:fld>
            <a:endParaRPr lang="en-US"/>
          </a:p>
        </p:txBody>
      </p:sp>
    </p:spTree>
    <p:extLst>
      <p:ext uri="{BB962C8B-B14F-4D97-AF65-F5344CB8AC3E}">
        <p14:creationId xmlns:p14="http://schemas.microsoft.com/office/powerpoint/2010/main" val="1669694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EAE1D-7BA1-D946-94C1-6A47096D16F5}" type="slidenum">
              <a:rPr lang="en-US" smtClean="0"/>
              <a:t>1</a:t>
            </a:fld>
            <a:endParaRPr lang="en-US"/>
          </a:p>
        </p:txBody>
      </p:sp>
    </p:spTree>
    <p:extLst>
      <p:ext uri="{BB962C8B-B14F-4D97-AF65-F5344CB8AC3E}">
        <p14:creationId xmlns:p14="http://schemas.microsoft.com/office/powerpoint/2010/main" val="16780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EAE1D-7BA1-D946-94C1-6A47096D16F5}" type="slidenum">
              <a:rPr lang="en-US" smtClean="0"/>
              <a:t>10</a:t>
            </a:fld>
            <a:endParaRPr lang="en-US"/>
          </a:p>
        </p:txBody>
      </p:sp>
    </p:spTree>
    <p:extLst>
      <p:ext uri="{BB962C8B-B14F-4D97-AF65-F5344CB8AC3E}">
        <p14:creationId xmlns:p14="http://schemas.microsoft.com/office/powerpoint/2010/main" val="391680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6196E-7241-FBFA-60DD-6E4BC8E7B9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B9A8C3-1B31-6933-A750-40B99EFAA1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6335C6-4BF9-971C-563A-0E9205BF4F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4A200D-BB97-ADB7-2435-6E44C58B1AAD}"/>
              </a:ext>
            </a:extLst>
          </p:cNvPr>
          <p:cNvSpPr>
            <a:spLocks noGrp="1"/>
          </p:cNvSpPr>
          <p:nvPr>
            <p:ph type="sldNum" sz="quarter" idx="5"/>
          </p:nvPr>
        </p:nvSpPr>
        <p:spPr/>
        <p:txBody>
          <a:bodyPr/>
          <a:lstStyle/>
          <a:p>
            <a:fld id="{C81EAE1D-7BA1-D946-94C1-6A47096D16F5}" type="slidenum">
              <a:rPr lang="en-US" smtClean="0"/>
              <a:t>2</a:t>
            </a:fld>
            <a:endParaRPr lang="en-US"/>
          </a:p>
        </p:txBody>
      </p:sp>
    </p:spTree>
    <p:extLst>
      <p:ext uri="{BB962C8B-B14F-4D97-AF65-F5344CB8AC3E}">
        <p14:creationId xmlns:p14="http://schemas.microsoft.com/office/powerpoint/2010/main" val="814293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E5244-BBDA-58C1-E1F6-E048DC39A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D2F195-35E6-F259-F265-052A145296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7E21F5-97CC-DC60-347B-CF50801927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89D4C8-DEE1-6856-C9B9-D64EE06E8260}"/>
              </a:ext>
            </a:extLst>
          </p:cNvPr>
          <p:cNvSpPr>
            <a:spLocks noGrp="1"/>
          </p:cNvSpPr>
          <p:nvPr>
            <p:ph type="sldNum" sz="quarter" idx="5"/>
          </p:nvPr>
        </p:nvSpPr>
        <p:spPr/>
        <p:txBody>
          <a:bodyPr/>
          <a:lstStyle/>
          <a:p>
            <a:fld id="{C81EAE1D-7BA1-D946-94C1-6A47096D16F5}" type="slidenum">
              <a:rPr lang="en-US" smtClean="0"/>
              <a:t>3</a:t>
            </a:fld>
            <a:endParaRPr lang="en-US"/>
          </a:p>
        </p:txBody>
      </p:sp>
    </p:spTree>
    <p:extLst>
      <p:ext uri="{BB962C8B-B14F-4D97-AF65-F5344CB8AC3E}">
        <p14:creationId xmlns:p14="http://schemas.microsoft.com/office/powerpoint/2010/main" val="289083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AEA3E-2DBA-03F4-A809-776135C74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9DADB0-E194-1176-38C0-63CD03025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2E4F9C-F86E-4233-2B4F-5BDA2C6F1D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CEDE15-B025-0963-0FCA-1DFB5468E871}"/>
              </a:ext>
            </a:extLst>
          </p:cNvPr>
          <p:cNvSpPr>
            <a:spLocks noGrp="1"/>
          </p:cNvSpPr>
          <p:nvPr>
            <p:ph type="sldNum" sz="quarter" idx="5"/>
          </p:nvPr>
        </p:nvSpPr>
        <p:spPr/>
        <p:txBody>
          <a:bodyPr/>
          <a:lstStyle/>
          <a:p>
            <a:fld id="{C81EAE1D-7BA1-D946-94C1-6A47096D16F5}" type="slidenum">
              <a:rPr lang="en-US" smtClean="0"/>
              <a:t>4</a:t>
            </a:fld>
            <a:endParaRPr lang="en-US"/>
          </a:p>
        </p:txBody>
      </p:sp>
    </p:spTree>
    <p:extLst>
      <p:ext uri="{BB962C8B-B14F-4D97-AF65-F5344CB8AC3E}">
        <p14:creationId xmlns:p14="http://schemas.microsoft.com/office/powerpoint/2010/main" val="35732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6E3C3-A2DE-E99A-ED1B-5814A4A038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29B50-CB69-ADCB-3523-5765B00C53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BA5BD5-CF6E-585D-4027-8C71643B5F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F0C2597-786D-FEBA-9C43-E8438F6CE655}"/>
              </a:ext>
            </a:extLst>
          </p:cNvPr>
          <p:cNvSpPr>
            <a:spLocks noGrp="1"/>
          </p:cNvSpPr>
          <p:nvPr>
            <p:ph type="sldNum" sz="quarter" idx="5"/>
          </p:nvPr>
        </p:nvSpPr>
        <p:spPr/>
        <p:txBody>
          <a:bodyPr/>
          <a:lstStyle/>
          <a:p>
            <a:fld id="{C81EAE1D-7BA1-D946-94C1-6A47096D16F5}" type="slidenum">
              <a:rPr lang="en-US" smtClean="0"/>
              <a:t>5</a:t>
            </a:fld>
            <a:endParaRPr lang="en-US"/>
          </a:p>
        </p:txBody>
      </p:sp>
    </p:spTree>
    <p:extLst>
      <p:ext uri="{BB962C8B-B14F-4D97-AF65-F5344CB8AC3E}">
        <p14:creationId xmlns:p14="http://schemas.microsoft.com/office/powerpoint/2010/main" val="1951813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9B22E-8CA4-A64B-0BE2-62EC478572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6F148-2334-E2B5-348E-C65BBA2BDC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4AC2E7-CE4C-98C8-D102-C7B057D7EB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75397B-208E-FB1D-B870-39249E346420}"/>
              </a:ext>
            </a:extLst>
          </p:cNvPr>
          <p:cNvSpPr>
            <a:spLocks noGrp="1"/>
          </p:cNvSpPr>
          <p:nvPr>
            <p:ph type="sldNum" sz="quarter" idx="5"/>
          </p:nvPr>
        </p:nvSpPr>
        <p:spPr/>
        <p:txBody>
          <a:bodyPr/>
          <a:lstStyle/>
          <a:p>
            <a:fld id="{C81EAE1D-7BA1-D946-94C1-6A47096D16F5}" type="slidenum">
              <a:rPr lang="en-US" smtClean="0"/>
              <a:t>6</a:t>
            </a:fld>
            <a:endParaRPr lang="en-US"/>
          </a:p>
        </p:txBody>
      </p:sp>
    </p:spTree>
    <p:extLst>
      <p:ext uri="{BB962C8B-B14F-4D97-AF65-F5344CB8AC3E}">
        <p14:creationId xmlns:p14="http://schemas.microsoft.com/office/powerpoint/2010/main" val="3713160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C66AF-8189-2563-8F78-E87B04C7A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846683-D05A-A466-5432-81BBE8C4B4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5DCC5-337B-1967-984E-9F60B2CCF4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C2F7FF-E66A-071A-287D-35275FD6B98D}"/>
              </a:ext>
            </a:extLst>
          </p:cNvPr>
          <p:cNvSpPr>
            <a:spLocks noGrp="1"/>
          </p:cNvSpPr>
          <p:nvPr>
            <p:ph type="sldNum" sz="quarter" idx="5"/>
          </p:nvPr>
        </p:nvSpPr>
        <p:spPr/>
        <p:txBody>
          <a:bodyPr/>
          <a:lstStyle/>
          <a:p>
            <a:fld id="{C81EAE1D-7BA1-D946-94C1-6A47096D16F5}" type="slidenum">
              <a:rPr lang="en-US" smtClean="0"/>
              <a:t>7</a:t>
            </a:fld>
            <a:endParaRPr lang="en-US"/>
          </a:p>
        </p:txBody>
      </p:sp>
    </p:spTree>
    <p:extLst>
      <p:ext uri="{BB962C8B-B14F-4D97-AF65-F5344CB8AC3E}">
        <p14:creationId xmlns:p14="http://schemas.microsoft.com/office/powerpoint/2010/main" val="524916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A7B58-DE7B-88E6-944D-CEAE4B13BE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1C37DF-889B-36CA-443C-73EC202941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6CCB51-1349-5EC4-8E02-E4821357C8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C6DFA6-807B-A8BD-D394-2669A50AD1BF}"/>
              </a:ext>
            </a:extLst>
          </p:cNvPr>
          <p:cNvSpPr>
            <a:spLocks noGrp="1"/>
          </p:cNvSpPr>
          <p:nvPr>
            <p:ph type="sldNum" sz="quarter" idx="5"/>
          </p:nvPr>
        </p:nvSpPr>
        <p:spPr/>
        <p:txBody>
          <a:bodyPr/>
          <a:lstStyle/>
          <a:p>
            <a:fld id="{C81EAE1D-7BA1-D946-94C1-6A47096D16F5}" type="slidenum">
              <a:rPr lang="en-US" smtClean="0"/>
              <a:t>8</a:t>
            </a:fld>
            <a:endParaRPr lang="en-US"/>
          </a:p>
        </p:txBody>
      </p:sp>
    </p:spTree>
    <p:extLst>
      <p:ext uri="{BB962C8B-B14F-4D97-AF65-F5344CB8AC3E}">
        <p14:creationId xmlns:p14="http://schemas.microsoft.com/office/powerpoint/2010/main" val="2031188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AA2CA-6365-DC3A-7161-AC153E478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DE05DC-37AF-92A2-923A-143D766CDE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6FF3C-F6FB-6548-2518-4C71459D52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82E0A3-21BA-2203-1798-5A9D4CAF402D}"/>
              </a:ext>
            </a:extLst>
          </p:cNvPr>
          <p:cNvSpPr>
            <a:spLocks noGrp="1"/>
          </p:cNvSpPr>
          <p:nvPr>
            <p:ph type="sldNum" sz="quarter" idx="5"/>
          </p:nvPr>
        </p:nvSpPr>
        <p:spPr/>
        <p:txBody>
          <a:bodyPr/>
          <a:lstStyle/>
          <a:p>
            <a:fld id="{C81EAE1D-7BA1-D946-94C1-6A47096D16F5}" type="slidenum">
              <a:rPr lang="en-US" smtClean="0"/>
              <a:t>9</a:t>
            </a:fld>
            <a:endParaRPr lang="en-US"/>
          </a:p>
        </p:txBody>
      </p:sp>
    </p:spTree>
    <p:extLst>
      <p:ext uri="{BB962C8B-B14F-4D97-AF65-F5344CB8AC3E}">
        <p14:creationId xmlns:p14="http://schemas.microsoft.com/office/powerpoint/2010/main" val="4059579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07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E83C5E7-6541-4442-B20B-75F02B0488A8}" type="datetimeFigureOut">
              <a:rPr lang="en-US" smtClean="0"/>
              <a:t>06-10-2025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195536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E83C5E7-6541-4442-B20B-75F02B0488A8}" type="datetimeFigureOut">
              <a:rPr lang="en-US" smtClean="0"/>
              <a:t>06-10-2025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933373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E83C5E7-6541-4442-B20B-75F02B0488A8}" type="datetimeFigureOut">
              <a:rPr lang="en-US" smtClean="0"/>
              <a:t>06-10-2025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2708679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E83C5E7-6541-4442-B20B-75F02B0488A8}" type="datetimeFigureOut">
              <a:rPr lang="en-US" smtClean="0"/>
              <a:t>06-10-2025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155737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E83C5E7-6541-4442-B20B-75F02B0488A8}" type="datetimeFigureOut">
              <a:rPr lang="en-US" smtClean="0"/>
              <a:t>06-10-2025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118984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E83C5E7-6541-4442-B20B-75F02B0488A8}" type="datetimeFigureOut">
              <a:rPr lang="en-US" smtClean="0"/>
              <a:t>06-10-2025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29986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E83C5E7-6541-4442-B20B-75F02B0488A8}" type="datetimeFigureOut">
              <a:rPr lang="en-US" smtClean="0"/>
              <a:t>06-10-2025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184213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E83C5E7-6541-4442-B20B-75F02B0488A8}" type="datetimeFigureOut">
              <a:rPr lang="en-US" smtClean="0"/>
              <a:t>06-10-2025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466852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83C5E7-6541-4442-B20B-75F02B0488A8}" type="datetimeFigureOut">
              <a:rPr lang="en-US" smtClean="0"/>
              <a:t>06-10-2025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1638221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E83C5E7-6541-4442-B20B-75F02B0488A8}" type="datetimeFigureOut">
              <a:rPr lang="en-US" smtClean="0"/>
              <a:t>06-10-2025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70788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E83C5E7-6541-4442-B20B-75F02B0488A8}" type="datetimeFigureOut">
              <a:rPr lang="en-US" smtClean="0"/>
              <a:t>06-10-2025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7BC83F-C13E-4B49-B1A7-D708BA70F77E}" type="slidenum">
              <a:rPr lang="en-US" smtClean="0"/>
              <a:t>‹#›</a:t>
            </a:fld>
            <a:endParaRPr lang="en-US"/>
          </a:p>
        </p:txBody>
      </p:sp>
    </p:spTree>
    <p:extLst>
      <p:ext uri="{BB962C8B-B14F-4D97-AF65-F5344CB8AC3E}">
        <p14:creationId xmlns:p14="http://schemas.microsoft.com/office/powerpoint/2010/main" val="401068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3C5E7-6541-4442-B20B-75F02B0488A8}" type="datetimeFigureOut">
              <a:rPr lang="en-US" smtClean="0"/>
              <a:t>06-10-2025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BC83F-C13E-4B49-B1A7-D708BA70F77E}" type="slidenum">
              <a:rPr lang="en-US" smtClean="0"/>
              <a:t>‹#›</a:t>
            </a:fld>
            <a:endParaRPr lang="en-US"/>
          </a:p>
        </p:txBody>
      </p:sp>
    </p:spTree>
    <p:extLst>
      <p:ext uri="{BB962C8B-B14F-4D97-AF65-F5344CB8AC3E}">
        <p14:creationId xmlns:p14="http://schemas.microsoft.com/office/powerpoint/2010/main" val="1554672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oleObject" Target="../embeddings/oleObject2.bin"/><Relationship Id="rId5" Type="http://schemas.openxmlformats.org/officeDocument/2006/relationships/image" Target="../media/image3.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372734"/>
            <a:ext cx="5377543" cy="1544637"/>
          </a:xfrm>
        </p:spPr>
        <p:txBody>
          <a:bodyPr>
            <a:normAutofit/>
          </a:bodyPr>
          <a:lstStyle/>
          <a:p>
            <a:r>
              <a:rPr lang="en-GB" sz="3000" b="1" cap="all" spc="230" dirty="0">
                <a:latin typeface="Ebrima" panose="02000000000000000000" pitchFamily="2" charset="0"/>
                <a:ea typeface="Ebrima" panose="02000000000000000000" pitchFamily="2" charset="0"/>
                <a:cs typeface="Ebrima" panose="02000000000000000000" pitchFamily="2" charset="0"/>
              </a:rPr>
              <a:t>Fund Manager’s REPORT</a:t>
            </a:r>
            <a:endParaRPr lang="en-US" sz="3000" dirty="0"/>
          </a:p>
        </p:txBody>
      </p:sp>
      <p:sp>
        <p:nvSpPr>
          <p:cNvPr id="3" name="Subtitle 2"/>
          <p:cNvSpPr>
            <a:spLocks noGrp="1"/>
          </p:cNvSpPr>
          <p:nvPr>
            <p:ph type="subTitle" idx="4294967295"/>
          </p:nvPr>
        </p:nvSpPr>
        <p:spPr>
          <a:xfrm>
            <a:off x="-1" y="3255962"/>
            <a:ext cx="4093030" cy="423409"/>
          </a:xfrm>
          <a:solidFill>
            <a:schemeClr val="accent1">
              <a:lumMod val="60000"/>
              <a:lumOff val="40000"/>
            </a:schemeClr>
          </a:solidFill>
        </p:spPr>
        <p:txBody>
          <a:bodyPr>
            <a:normAutofit fontScale="85000" lnSpcReduction="10000"/>
          </a:bodyPr>
          <a:lstStyle/>
          <a:p>
            <a:pPr marL="0" indent="0" algn="just">
              <a:buNone/>
            </a:pPr>
            <a:r>
              <a:rPr lang="en-US" sz="2000" b="1" cap="small" spc="1200" dirty="0">
                <a:solidFill>
                  <a:schemeClr val="bg1"/>
                </a:solidFill>
                <a:latin typeface="Century Gothic" pitchFamily="34" charset="0"/>
              </a:rPr>
              <a:t>SEPTEMBER 2025</a:t>
            </a:r>
          </a:p>
        </p:txBody>
      </p:sp>
    </p:spTree>
    <p:extLst>
      <p:ext uri="{BB962C8B-B14F-4D97-AF65-F5344CB8AC3E}">
        <p14:creationId xmlns:p14="http://schemas.microsoft.com/office/powerpoint/2010/main" val="2843164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524000" y="3602038"/>
            <a:ext cx="9144000" cy="1655762"/>
          </a:xfrm>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B3228DB4-9D97-4816-91E4-E38C4A739B1E}"/>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Financial Market Review &amp; Outlook</a:t>
            </a:r>
          </a:p>
        </p:txBody>
      </p:sp>
      <p:grpSp>
        <p:nvGrpSpPr>
          <p:cNvPr id="15" name="Group 14">
            <a:extLst>
              <a:ext uri="{FF2B5EF4-FFF2-40B4-BE49-F238E27FC236}">
                <a16:creationId xmlns:a16="http://schemas.microsoft.com/office/drawing/2014/main" id="{3A605E97-91EB-4019-AB08-365E7E0F74DB}"/>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23885E8F-872E-4421-8F8E-05009AF3C832}"/>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9843703C-437A-4D12-9E53-A9F9B3A4AECA}"/>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D3199516-2FBF-4A11-A663-AEE30FA24EC2}"/>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4660AB6A-8524-49D5-BCCE-444002FF298C}"/>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F418C925-68D9-47D7-35EC-15F98ED8DF6D}"/>
              </a:ext>
            </a:extLst>
          </p:cNvPr>
          <p:cNvSpPr txBox="1"/>
          <p:nvPr/>
        </p:nvSpPr>
        <p:spPr>
          <a:xfrm>
            <a:off x="24734" y="1053559"/>
            <a:ext cx="5705506" cy="4859215"/>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Equities Market Review</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The equities market sustained its bullish momentum in September, as the Nigerian Exchange All Share Index rose by 1.72% (against 0.31% in August). The local bourse however recorded </a:t>
            </a:r>
            <a:r>
              <a:rPr lang="en-US" sz="1200" dirty="0">
                <a:latin typeface="Ebrima" panose="02000000000000000000" pitchFamily="2" charset="0"/>
                <a:cs typeface="Times New Roman" panose="02020603050405020304" pitchFamily="18" charset="0"/>
              </a:rPr>
              <a:t>45 gainers (from 67 in August) as against 62 losers (from 53 in August).</a:t>
            </a:r>
          </a:p>
          <a:p>
            <a:pPr marL="171450" indent="-171450" algn="just">
              <a:lnSpc>
                <a:spcPct val="150000"/>
              </a:lnSpc>
              <a:buFont typeface="Arial" panose="020B0604020202020204" pitchFamily="34" charset="0"/>
              <a:buChar char="•"/>
            </a:pPr>
            <a:r>
              <a:rPr lang="en-US" sz="1200" dirty="0">
                <a:latin typeface="Ebrima" panose="02000000000000000000" pitchFamily="2" charset="0"/>
                <a:cs typeface="Times New Roman" panose="02020603050405020304" pitchFamily="18" charset="0"/>
              </a:rPr>
              <a:t>Among the top gainers were shares of electrical engineering company, </a:t>
            </a:r>
            <a:r>
              <a:rPr lang="en-US" sz="1200" dirty="0" err="1">
                <a:latin typeface="Ebrima" panose="02000000000000000000" pitchFamily="2" charset="0"/>
                <a:cs typeface="Times New Roman" panose="02020603050405020304" pitchFamily="18" charset="0"/>
              </a:rPr>
              <a:t>Eunisell</a:t>
            </a:r>
            <a:r>
              <a:rPr lang="en-US" sz="1200" dirty="0">
                <a:latin typeface="Ebrima" panose="02000000000000000000" pitchFamily="2" charset="0"/>
                <a:cs typeface="Times New Roman" panose="02020603050405020304" pitchFamily="18" charset="0"/>
              </a:rPr>
              <a:t> Interlinked (+55.21%), brewery major, Guinness Nigeria (+41.46%), and mining company, Multiverse Resources (+66.67%).</a:t>
            </a:r>
            <a:endParaRPr lang="en-US" sz="1200" dirty="0">
              <a:latin typeface="Ebrima" panose="02000000000000000000" pitchFamily="2" charset="0"/>
              <a:ea typeface="Ebrima" panose="02000000000000000000" pitchFamily="2" charset="0"/>
              <a:cs typeface="Ebrima" panose="02000000000000000000" pitchFamily="2" charset="0"/>
            </a:endParaRP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On the flip side, the biggest losers included commercial bank, Wema Bank (-26.09%), shares of brewer, Champion Breweries (-20.52%), and insurance major, Coronation Insurance (+16.30%)</a:t>
            </a:r>
            <a:r>
              <a:rPr lang="en-US" sz="1200" dirty="0">
                <a:latin typeface="Ebrima" panose="02000000000000000000" pitchFamily="2" charset="0"/>
                <a:cs typeface="Times New Roman" panose="02020603050405020304" pitchFamily="18" charset="0"/>
              </a:rPr>
              <a:t>.</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Equities Market Outlook</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We expect a positive outlook for equities against the backdrop of expansion in real sector activities (Nigeria recorded a real GDP growth rate of 4.23% in Q2 2025, higher than 3.13% in Q1 2025), moderating interest rate environment, and stability in the foreign exchange markets.</a:t>
            </a:r>
          </a:p>
        </p:txBody>
      </p:sp>
      <p:graphicFrame>
        <p:nvGraphicFramePr>
          <p:cNvPr id="5" name="Object 4">
            <a:extLst>
              <a:ext uri="{FF2B5EF4-FFF2-40B4-BE49-F238E27FC236}">
                <a16:creationId xmlns:a16="http://schemas.microsoft.com/office/drawing/2014/main" id="{902791AE-9626-29AF-2D22-F2FB74750782}"/>
              </a:ext>
            </a:extLst>
          </p:cNvPr>
          <p:cNvGraphicFramePr>
            <a:graphicFrameLocks noChangeAspect="1"/>
          </p:cNvGraphicFramePr>
          <p:nvPr>
            <p:extLst>
              <p:ext uri="{D42A27DB-BD31-4B8C-83A1-F6EECF244321}">
                <p14:modId xmlns:p14="http://schemas.microsoft.com/office/powerpoint/2010/main" val="961128420"/>
              </p:ext>
            </p:extLst>
          </p:nvPr>
        </p:nvGraphicFramePr>
        <p:xfrm>
          <a:off x="7063377" y="1225954"/>
          <a:ext cx="2934870" cy="853160"/>
        </p:xfrm>
        <a:graphic>
          <a:graphicData uri="http://schemas.openxmlformats.org/presentationml/2006/ole">
            <mc:AlternateContent xmlns:mc="http://schemas.openxmlformats.org/markup-compatibility/2006">
              <mc:Choice xmlns:v="urn:schemas-microsoft-com:vml" Requires="v">
                <p:oleObj name="Worksheet" r:id="rId4" imgW="2184301" imgH="634956" progId="Excel.Sheet.12">
                  <p:embed/>
                </p:oleObj>
              </mc:Choice>
              <mc:Fallback>
                <p:oleObj name="Worksheet" r:id="rId4" imgW="2184301" imgH="634956" progId="Excel.Sheet.12">
                  <p:embed/>
                  <p:pic>
                    <p:nvPicPr>
                      <p:cNvPr id="5" name="Object 4">
                        <a:extLst>
                          <a:ext uri="{FF2B5EF4-FFF2-40B4-BE49-F238E27FC236}">
                            <a16:creationId xmlns:a16="http://schemas.microsoft.com/office/drawing/2014/main" id="{902791AE-9626-29AF-2D22-F2FB74750782}"/>
                          </a:ext>
                        </a:extLst>
                      </p:cNvPr>
                      <p:cNvPicPr/>
                      <p:nvPr/>
                    </p:nvPicPr>
                    <p:blipFill>
                      <a:blip r:embed="rId5"/>
                      <a:stretch>
                        <a:fillRect/>
                      </a:stretch>
                    </p:blipFill>
                    <p:spPr>
                      <a:xfrm>
                        <a:off x="7063377" y="1225954"/>
                        <a:ext cx="2934870" cy="85316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1A0831C-871E-6712-C97A-757B8A57BC8E}"/>
              </a:ext>
            </a:extLst>
          </p:cNvPr>
          <p:cNvGraphicFramePr>
            <a:graphicFrameLocks noChangeAspect="1"/>
          </p:cNvGraphicFramePr>
          <p:nvPr>
            <p:extLst>
              <p:ext uri="{D42A27DB-BD31-4B8C-83A1-F6EECF244321}">
                <p14:modId xmlns:p14="http://schemas.microsoft.com/office/powerpoint/2010/main" val="1050454295"/>
              </p:ext>
            </p:extLst>
          </p:nvPr>
        </p:nvGraphicFramePr>
        <p:xfrm>
          <a:off x="7106919" y="2338387"/>
          <a:ext cx="2891327" cy="1672599"/>
        </p:xfrm>
        <a:graphic>
          <a:graphicData uri="http://schemas.openxmlformats.org/presentationml/2006/ole">
            <mc:AlternateContent xmlns:mc="http://schemas.openxmlformats.org/markup-compatibility/2006">
              <mc:Choice xmlns:v="urn:schemas-microsoft-com:vml" Requires="v">
                <p:oleObj name="Worksheet" r:id="rId6" imgW="2184301" imgH="1263606" progId="Excel.Sheet.12">
                  <p:embed/>
                </p:oleObj>
              </mc:Choice>
              <mc:Fallback>
                <p:oleObj name="Worksheet" r:id="rId6" imgW="2184301" imgH="1263606" progId="Excel.Sheet.12">
                  <p:embed/>
                  <p:pic>
                    <p:nvPicPr>
                      <p:cNvPr id="8" name="Object 7">
                        <a:extLst>
                          <a:ext uri="{FF2B5EF4-FFF2-40B4-BE49-F238E27FC236}">
                            <a16:creationId xmlns:a16="http://schemas.microsoft.com/office/drawing/2014/main" id="{01A0831C-871E-6712-C97A-757B8A57BC8E}"/>
                          </a:ext>
                        </a:extLst>
                      </p:cNvPr>
                      <p:cNvPicPr/>
                      <p:nvPr/>
                    </p:nvPicPr>
                    <p:blipFill>
                      <a:blip r:embed="rId7"/>
                      <a:stretch>
                        <a:fillRect/>
                      </a:stretch>
                    </p:blipFill>
                    <p:spPr>
                      <a:xfrm>
                        <a:off x="7106919" y="2338387"/>
                        <a:ext cx="2891327" cy="1672599"/>
                      </a:xfrm>
                      <a:prstGeom prst="rect">
                        <a:avLst/>
                      </a:prstGeom>
                    </p:spPr>
                  </p:pic>
                </p:oleObj>
              </mc:Fallback>
            </mc:AlternateContent>
          </a:graphicData>
        </a:graphic>
      </p:graphicFrame>
    </p:spTree>
    <p:extLst>
      <p:ext uri="{BB962C8B-B14F-4D97-AF65-F5344CB8AC3E}">
        <p14:creationId xmlns:p14="http://schemas.microsoft.com/office/powerpoint/2010/main" val="105899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1" y="-13224"/>
            <a:ext cx="12192000" cy="6875792"/>
          </a:xfrm>
          <a:prstGeom prst="rect">
            <a:avLst/>
          </a:prstGeom>
        </p:spPr>
      </p:pic>
      <p:sp>
        <p:nvSpPr>
          <p:cNvPr id="10" name="Rectangle 9">
            <a:extLst>
              <a:ext uri="{FF2B5EF4-FFF2-40B4-BE49-F238E27FC236}">
                <a16:creationId xmlns:a16="http://schemas.microsoft.com/office/drawing/2014/main" id="{694B4B72-F26A-4F15-8515-D3F0417AFF47}"/>
              </a:ext>
            </a:extLst>
          </p:cNvPr>
          <p:cNvSpPr>
            <a:spLocks noChangeArrowheads="1"/>
          </p:cNvSpPr>
          <p:nvPr/>
        </p:nvSpPr>
        <p:spPr bwMode="auto">
          <a:xfrm>
            <a:off x="-2397" y="1312553"/>
            <a:ext cx="671028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Avenir-Light"/>
              </a:rPr>
              <a:t>Conflict of Interest</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Avenir-Light"/>
              </a:rPr>
              <a:t>: </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It is the policy of </a:t>
            </a:r>
            <a:r>
              <a:rPr kumimoji="0" lang="en-GB" altLang="en-US" sz="800" b="0" i="0" u="none" strike="noStrike" cap="none" normalizeH="0" baseline="0" dirty="0" err="1">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Trustfund</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Pensions Ltd (thereafter collectively referred to as </a:t>
            </a:r>
            <a:r>
              <a:rPr kumimoji="0" lang="en-GB" altLang="en-US" sz="800" b="0"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TRUSTFUND</a:t>
            </a:r>
            <a:r>
              <a:rPr kumimoji="0" lang="en-GB" altLang="en-US" sz="800" b="0"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en-GB" altLang="en-US" sz="800" dirty="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that research analysts may not be involved in activities that suggest that they are representing the interests of TRUSTFUND in a way likely to appear to be inconsistent with providing independent investment research. In addition, research analysts</a:t>
            </a:r>
            <a:r>
              <a:rPr kumimoji="0" lang="en-GB" altLang="en-US" sz="800" b="0"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reporting lines are structured so as to avoid any conflict of interests and biased opinions. Precisely, research analysts are fairly independent of anyone in TRUSTFUND</a:t>
            </a:r>
            <a:r>
              <a:rPr kumimoji="0" lang="en-GB" altLang="en-US" sz="800" b="0"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 Investment and Business Development departments. However, The Investment department may trade, as principal, on the basis of the research analyst</a:t>
            </a:r>
            <a:r>
              <a:rPr kumimoji="0" lang="en-GB" altLang="en-US" sz="800" b="0"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 published research. Therefore, the proprietary interests of such Business Development and Investment departments may conflict with your interests as clients. Overall, the Group protects clients from probable conflicts of interest that may arise in the course of its business relationships.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Analyst Certification </a:t>
            </a: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The research analysts who prepared this report certify as follows:</a:t>
            </a: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Times New Roman" panose="02020603050405020304" pitchFamily="18" charset="0"/>
              </a:rPr>
              <a:t>That all of the views expressed in this report articulate the research analyst(s) independent views/opinions regarding the companies, securities, industries or markets discussed in this report. </a:t>
            </a: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Times New Roman" panose="02020603050405020304" pitchFamily="18" charset="0"/>
              </a:rPr>
              <a:t>That the research analyst(s) compensation or remuneration is in no way connected (either directly or indirectly) to the specific recommendations, estimates or opinions expressed in this report.</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Arial" panose="020B0604020202020204" pitchFamily="34" charset="0"/>
              </a:rPr>
              <a:t>Other Disclosures</a:t>
            </a: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err="1">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Trustfund</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Pensions Ltd or any of its affiliates (thereafter collectively referred to as </a:t>
            </a:r>
            <a:r>
              <a:rPr kumimoji="0" lang="en-GB" altLang="en-US" sz="800" b="0"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TRUSTFUND</a:t>
            </a:r>
            <a:r>
              <a:rPr kumimoji="0" lang="en-GB" altLang="en-US" sz="800" b="0" i="0" u="none" strike="noStrike" cap="none" normalizeH="0" baseline="0" dirty="0">
                <a:ln>
                  <a:noFill/>
                </a:ln>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m</a:t>
            </a:r>
            <a:r>
              <a:rPr kumimoji="0" lang="en-US"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ay have financial or beneficial interest in securities or related investments discussed in this report, potentially giving rise to </a:t>
            </a:r>
            <a:r>
              <a:rPr kumimoji="0" lang="en-GB"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 conflict of interest which could affect the objectivity of this report. Material interests which TRUSTFUND may have in companies or securities discussed in this report are disclosed: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Times New Roman" panose="02020603050405020304" pitchFamily="18" charset="0"/>
              </a:rPr>
              <a:t>TRUSTFUND may own shares of the company/subject covered in this research report.</a:t>
            </a: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Times New Roman" panose="02020603050405020304" pitchFamily="18" charset="0"/>
              </a:rPr>
              <a:t>TRUSTFUND does or may seek to do business with the company/subject of this research report</a:t>
            </a: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Times New Roman" panose="02020603050405020304" pitchFamily="18" charset="0"/>
              </a:rPr>
              <a:t>TRUSTFUND may be or may seek to grant credit to the company which is the subject of this research report</a:t>
            </a: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Times New Roman" panose="02020603050405020304" pitchFamily="18" charset="0"/>
              </a:rPr>
              <a:t>TRUSTFUND or any of its officers may be or may seek to be a director in the company(</a:t>
            </a:r>
            <a:r>
              <a:rPr kumimoji="0" lang="en-US" altLang="en-US" sz="800" b="0" i="0" u="none" strike="noStrike" cap="none" normalizeH="0" baseline="0" dirty="0" err="1">
                <a:ln>
                  <a:noFill/>
                </a:ln>
                <a:solidFill>
                  <a:schemeClr val="tx1">
                    <a:lumMod val="65000"/>
                    <a:lumOff val="35000"/>
                  </a:schemeClr>
                </a:solidFill>
                <a:effectLst/>
                <a:latin typeface="Century Gothic" panose="020B0502020202020204" pitchFamily="34" charset="0"/>
                <a:ea typeface="Times New Roman" panose="02020603050405020304" pitchFamily="18" charset="0"/>
              </a:rPr>
              <a:t>ies</a:t>
            </a:r>
            <a:r>
              <a:rPr lang="en-US" altLang="en-US" sz="800" dirty="0">
                <a:solidFill>
                  <a:schemeClr val="tx1">
                    <a:lumMod val="65000"/>
                    <a:lumOff val="35000"/>
                  </a:schemeClr>
                </a:solidFill>
                <a:latin typeface="Century Gothic" panose="020B0502020202020204" pitchFamily="34" charset="0"/>
                <a:ea typeface="Times New Roman" panose="02020603050405020304" pitchFamily="18" charset="0"/>
              </a:rPr>
              <a:t>)</a:t>
            </a:r>
            <a:r>
              <a:rPr kumimoji="0" lang="en-US"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Times New Roman" panose="02020603050405020304" pitchFamily="18" charset="0"/>
              </a:rPr>
              <a:t> covered in this research report</a:t>
            </a:r>
            <a:endParaRPr kumimoji="0" lang="en-GB" altLang="en-US" sz="800" b="0" i="0" u="none" strike="noStrike" cap="none" normalizeH="0" baseline="0" dirty="0">
              <a:ln>
                <a:noFill/>
              </a:ln>
              <a:solidFill>
                <a:schemeClr val="tx1">
                  <a:lumMod val="65000"/>
                  <a:lumOff val="35000"/>
                </a:schemeClr>
              </a:solidFill>
              <a:effectLst/>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800" b="0" i="0" u="none" strike="noStrike" cap="none" normalizeH="0" baseline="0" dirty="0">
                <a:ln>
                  <a:noFill/>
                </a:ln>
                <a:solidFill>
                  <a:schemeClr val="tx1">
                    <a:lumMod val="65000"/>
                    <a:lumOff val="35000"/>
                  </a:schemeClr>
                </a:solidFill>
                <a:effectLst/>
                <a:latin typeface="Century Gothic" panose="020B0502020202020204" pitchFamily="34" charset="0"/>
                <a:ea typeface="Times New Roman" panose="02020603050405020304" pitchFamily="18" charset="0"/>
              </a:rPr>
              <a:t>TRUSTFUND may be likely recipient of financial or other material benefits from the company/subject of this research report.</a:t>
            </a:r>
            <a:endParaRPr kumimoji="0" lang="en-US" altLang="en-US" sz="800" b="0" i="0" u="none" strike="noStrike" cap="none" normalizeH="0" baseline="0" dirty="0">
              <a:ln>
                <a:noFill/>
              </a:ln>
              <a:solidFill>
                <a:schemeClr val="tx1">
                  <a:lumMod val="65000"/>
                  <a:lumOff val="35000"/>
                </a:schemeClr>
              </a:solidFill>
              <a:effectLst/>
            </a:endParaRPr>
          </a:p>
        </p:txBody>
      </p:sp>
      <p:sp>
        <p:nvSpPr>
          <p:cNvPr id="11" name="Rectangle 10">
            <a:extLst>
              <a:ext uri="{FF2B5EF4-FFF2-40B4-BE49-F238E27FC236}">
                <a16:creationId xmlns:a16="http://schemas.microsoft.com/office/drawing/2014/main" id="{B011E9E7-D46B-46F6-9154-0C203116D191}"/>
              </a:ext>
            </a:extLst>
          </p:cNvPr>
          <p:cNvSpPr/>
          <p:nvPr/>
        </p:nvSpPr>
        <p:spPr>
          <a:xfrm>
            <a:off x="6921308" y="1102069"/>
            <a:ext cx="5205046" cy="2189317"/>
          </a:xfrm>
          <a:prstGeom prst="rect">
            <a:avLst/>
          </a:prstGeom>
        </p:spPr>
        <p:txBody>
          <a:bodyPr wrap="square">
            <a:spAutoFit/>
          </a:bodyPr>
          <a:lstStyle/>
          <a:p>
            <a:pPr lvl="0" algn="just">
              <a:lnSpc>
                <a:spcPct val="120000"/>
              </a:lnSpc>
              <a:spcAft>
                <a:spcPts val="800"/>
              </a:spcAft>
            </a:pPr>
            <a:r>
              <a:rPr lang="en-US" sz="800" b="1" kern="0" dirty="0">
                <a:solidFill>
                  <a:prstClr val="black">
                    <a:lumMod val="65000"/>
                    <a:lumOff val="35000"/>
                  </a:prstClr>
                </a:solidFill>
                <a:latin typeface="Century Gothic" panose="020B0502020202020204" pitchFamily="34" charset="0"/>
                <a:ea typeface="Times New Roman" panose="02020603050405020304" pitchFamily="18" charset="0"/>
                <a:cs typeface="Times New Roman" panose="02020603050405020304" pitchFamily="18" charset="0"/>
              </a:rPr>
              <a:t>Disclosure Keys</a:t>
            </a:r>
            <a:endParaRPr lang="en-GB" sz="800" kern="100" dirty="0">
              <a:solidFill>
                <a:prstClr val="black">
                  <a:lumMod val="65000"/>
                  <a:lumOff val="35000"/>
                </a:prst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The analyst holds personal positions (directly or indirectly) in one or more of the stocks covered in this report</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The analyst(s) responsible for this report (whose name(s) appear(s) on the front page of this report is a Board member, Officer or Director of the Company or has influence on the company’s operating decision directly or through proxy arrangements </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TRUSTFUND beneficially own 1% or more of the equity securities of the Company</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TRUSTFUND holds a major interest in the debt of the Company</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TRUSTFUND has received compensation for investment banking activities from the Company within the last 12 months</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TRUSTFUND intends to seek, or anticipates compensation for investment banking services from the Company in the next 6 months</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The content of this research report has been communicated with the Company, following which this research report has been materially amended before its distribution</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The Company is a client of TRUSTFUND</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a:p>
            <a:pPr marL="342900" lvl="0" indent="-342900" algn="just">
              <a:spcAft>
                <a:spcPts val="0"/>
              </a:spcAft>
              <a:buFont typeface="+mj-lt"/>
              <a:buAutoNum type="alphaLcPeriod"/>
            </a:pPr>
            <a:r>
              <a:rPr lang="en-US" sz="800" dirty="0">
                <a:solidFill>
                  <a:schemeClr val="tx1">
                    <a:lumMod val="65000"/>
                    <a:lumOff val="35000"/>
                  </a:schemeClr>
                </a:solidFill>
                <a:latin typeface="Century Gothic" panose="020B0502020202020204" pitchFamily="34" charset="0"/>
                <a:ea typeface="Times New Roman" panose="02020603050405020304" pitchFamily="18" charset="0"/>
              </a:rPr>
              <a:t>The Company owns more than 5% of the issued share capital of TRUSTFUND </a:t>
            </a:r>
            <a:endParaRPr lang="en-GB" sz="800" dirty="0">
              <a:solidFill>
                <a:schemeClr val="tx1">
                  <a:lumMod val="65000"/>
                  <a:lumOff val="35000"/>
                </a:schemeClr>
              </a:solidFill>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id="{C4D21522-B791-4D82-95D7-4A4B77E4BC32}"/>
              </a:ext>
            </a:extLst>
          </p:cNvPr>
          <p:cNvSpPr/>
          <p:nvPr/>
        </p:nvSpPr>
        <p:spPr>
          <a:xfrm>
            <a:off x="6935380" y="3895281"/>
            <a:ext cx="5186280" cy="1957011"/>
          </a:xfrm>
          <a:prstGeom prst="rect">
            <a:avLst/>
          </a:prstGeom>
        </p:spPr>
        <p:txBody>
          <a:bodyPr wrap="square">
            <a:spAutoFit/>
          </a:bodyPr>
          <a:lstStyle/>
          <a:p>
            <a:pPr algn="just">
              <a:lnSpc>
                <a:spcPct val="120000"/>
              </a:lnSpc>
              <a:spcAft>
                <a:spcPts val="800"/>
              </a:spcAft>
            </a:pPr>
            <a:r>
              <a:rPr lang="en-US" sz="800" b="1"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Disclaimer</a:t>
            </a:r>
            <a:endParaRPr lang="en-GB" sz="8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800"/>
              </a:spcAft>
            </a:pPr>
            <a:r>
              <a:rPr lang="en-US" sz="800" kern="0" dirty="0" err="1">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Trustfund</a:t>
            </a:r>
            <a:r>
              <a:rPr lang="en-US" sz="800"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 Pensions Ltd Research notes are prepared with due care and diligence based on publicly available information as well as analysts’ knowledge and opinion on the companies, instruments and markets covered; albeit TRUSTFUND Research neither guarantees its accuracy nor completeness as the sole investment guidance for the readership. Therefore, neither TRUSTFUND nor any of its associates and employees thereof can be held responsible for any loss suffered from the reliance on this report as it is not an offer to buy or sell securities herein discussed. Please note this report is a proprietary work of TRUSTFUND and should not be reproduced (in any form) without the prior written consent of </a:t>
            </a:r>
            <a:r>
              <a:rPr lang="en-US" sz="800" kern="0" dirty="0" err="1">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Trustfund</a:t>
            </a:r>
            <a:r>
              <a:rPr lang="en-US" sz="800"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 Pensions Ltd Management. </a:t>
            </a:r>
            <a:r>
              <a:rPr lang="en-US" sz="800" kern="0" dirty="0" err="1">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Trustfund</a:t>
            </a:r>
            <a:r>
              <a:rPr lang="en-US" sz="800"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 Pensions Ltd is registered with the National Pension Commission of Nigeria (PENCOM) as a licensed pension funds administrator in Nigeria. For enquiries, contact </a:t>
            </a:r>
            <a:r>
              <a:rPr lang="en-US" sz="800" kern="0" dirty="0" err="1">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Trustfund</a:t>
            </a:r>
            <a:r>
              <a:rPr lang="en-US" sz="800"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 Pensions Ltd, 9</a:t>
            </a:r>
            <a:r>
              <a:rPr lang="en-US" sz="800" kern="0" baseline="3000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th</a:t>
            </a:r>
            <a:r>
              <a:rPr lang="en-US" sz="800"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 Floor, Plot 820/821, </a:t>
            </a:r>
            <a:r>
              <a:rPr lang="en-US" sz="800" kern="0" dirty="0" err="1">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Labour</a:t>
            </a:r>
            <a:r>
              <a:rPr lang="en-US" sz="800"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 House, CBD </a:t>
            </a:r>
            <a:r>
              <a:rPr lang="en-US" sz="800" kern="0" dirty="0" err="1">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Garki</a:t>
            </a:r>
            <a:r>
              <a:rPr lang="en-US" sz="800"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 Abuja. Copyright </a:t>
            </a:r>
            <a:r>
              <a:rPr lang="en-US" sz="800" kern="0" dirty="0" err="1">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Trustfund</a:t>
            </a:r>
            <a:r>
              <a:rPr lang="en-US" sz="800" kern="0" dirty="0">
                <a:solidFill>
                  <a:schemeClr val="tx1">
                    <a:lumMod val="65000"/>
                    <a:lumOff val="35000"/>
                  </a:schemeClr>
                </a:solidFill>
                <a:latin typeface="Century Gothic" panose="020B0502020202020204" pitchFamily="34" charset="0"/>
                <a:ea typeface="Times New Roman" panose="02020603050405020304" pitchFamily="18" charset="0"/>
                <a:cs typeface="Times New Roman" panose="02020603050405020304" pitchFamily="18" charset="0"/>
              </a:rPr>
              <a:t> Pensions Ltd 2014.</a:t>
            </a:r>
            <a:endParaRPr lang="en-GB" sz="800" kern="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C7B138C0-8166-4B25-B2D5-88DAB882549C}"/>
              </a:ext>
            </a:extLst>
          </p:cNvPr>
          <p:cNvGraphicFramePr>
            <a:graphicFrameLocks noGrp="1"/>
          </p:cNvGraphicFramePr>
          <p:nvPr/>
        </p:nvGraphicFramePr>
        <p:xfrm>
          <a:off x="27388" y="5206647"/>
          <a:ext cx="6522719" cy="1458941"/>
        </p:xfrm>
        <a:graphic>
          <a:graphicData uri="http://schemas.openxmlformats.org/drawingml/2006/table">
            <a:tbl>
              <a:tblPr firstRow="1" firstCol="1" bandRow="1"/>
              <a:tblGrid>
                <a:gridCol w="3266530">
                  <a:extLst>
                    <a:ext uri="{9D8B030D-6E8A-4147-A177-3AD203B41FA5}">
                      <a16:colId xmlns:a16="http://schemas.microsoft.com/office/drawing/2014/main" val="3186628054"/>
                    </a:ext>
                  </a:extLst>
                </a:gridCol>
                <a:gridCol w="3256189">
                  <a:extLst>
                    <a:ext uri="{9D8B030D-6E8A-4147-A177-3AD203B41FA5}">
                      <a16:colId xmlns:a16="http://schemas.microsoft.com/office/drawing/2014/main" val="4063301553"/>
                    </a:ext>
                  </a:extLst>
                </a:gridCol>
              </a:tblGrid>
              <a:tr h="132631">
                <a:tc>
                  <a:txBody>
                    <a:bodyPr/>
                    <a:lstStyle/>
                    <a:p>
                      <a:pPr>
                        <a:lnSpc>
                          <a:spcPct val="107000"/>
                        </a:lnSpc>
                        <a:spcAft>
                          <a:spcPts val="0"/>
                        </a:spcAft>
                      </a:pPr>
                      <a:r>
                        <a:rPr lang="en-US" sz="800" b="1"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Company </a:t>
                      </a:r>
                      <a:endParaRPr lang="en-GB" sz="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1F3864"/>
                      </a:solidFill>
                      <a:prstDash val="solid"/>
                      <a:round/>
                      <a:headEnd type="none" w="med" len="med"/>
                      <a:tailEnd type="none" w="med" len="med"/>
                    </a:lnT>
                    <a:lnB w="12700" cap="flat" cmpd="sng" algn="ctr">
                      <a:solidFill>
                        <a:srgbClr val="1F3864"/>
                      </a:solidFill>
                      <a:prstDash val="solid"/>
                      <a:round/>
                      <a:headEnd type="none" w="med" len="med"/>
                      <a:tailEnd type="none" w="med" len="med"/>
                    </a:lnB>
                  </a:tcPr>
                </a:tc>
                <a:tc>
                  <a:txBody>
                    <a:bodyPr/>
                    <a:lstStyle/>
                    <a:p>
                      <a:pPr algn="ctr">
                        <a:lnSpc>
                          <a:spcPct val="107000"/>
                        </a:lnSpc>
                        <a:spcAft>
                          <a:spcPts val="0"/>
                        </a:spcAft>
                      </a:pPr>
                      <a:r>
                        <a:rPr lang="en-US" sz="800" b="1"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Disclosure</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1F3864"/>
                      </a:solidFill>
                      <a:prstDash val="solid"/>
                      <a:round/>
                      <a:headEnd type="none" w="med" len="med"/>
                      <a:tailEnd type="none" w="med" len="med"/>
                    </a:lnT>
                    <a:lnB w="12700" cap="flat" cmpd="sng" algn="ctr">
                      <a:solidFill>
                        <a:srgbClr val="1F3864"/>
                      </a:solidFill>
                      <a:prstDash val="solid"/>
                      <a:round/>
                      <a:headEnd type="none" w="med" len="med"/>
                      <a:tailEnd type="none" w="med" len="med"/>
                    </a:lnB>
                  </a:tcPr>
                </a:tc>
                <a:extLst>
                  <a:ext uri="{0D108BD9-81ED-4DB2-BD59-A6C34878D82A}">
                    <a16:rowId xmlns:a16="http://schemas.microsoft.com/office/drawing/2014/main" val="4100109439"/>
                  </a:ext>
                </a:extLst>
              </a:tr>
              <a:tr h="132631">
                <a:tc>
                  <a:txBody>
                    <a:bodyPr/>
                    <a:lstStyle/>
                    <a:p>
                      <a:pP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Access Bank Plc</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1F3864"/>
                      </a:solidFill>
                      <a:prstDash val="solid"/>
                      <a:round/>
                      <a:headEnd type="none" w="med" len="med"/>
                      <a:tailEnd type="none" w="med" len="med"/>
                    </a:lnT>
                    <a:lnB>
                      <a:noFill/>
                    </a:lnB>
                  </a:tcPr>
                </a:tc>
                <a:tc>
                  <a:txBody>
                    <a:bodyPr/>
                    <a:lstStyle/>
                    <a:p>
                      <a:pPr algn="ct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ap="flat" cmpd="sng" algn="ctr">
                      <a:solidFill>
                        <a:srgbClr val="1F3864"/>
                      </a:solidFill>
                      <a:prstDash val="solid"/>
                      <a:round/>
                      <a:headEnd type="none" w="med" len="med"/>
                      <a:tailEnd type="none" w="med" len="med"/>
                    </a:lnT>
                    <a:lnB>
                      <a:noFill/>
                    </a:lnB>
                  </a:tcPr>
                </a:tc>
                <a:extLst>
                  <a:ext uri="{0D108BD9-81ED-4DB2-BD59-A6C34878D82A}">
                    <a16:rowId xmlns:a16="http://schemas.microsoft.com/office/drawing/2014/main" val="1533012538"/>
                  </a:ext>
                </a:extLst>
              </a:tr>
              <a:tr h="132631">
                <a:tc>
                  <a:txBody>
                    <a:bodyPr/>
                    <a:lstStyle/>
                    <a:p>
                      <a:pPr>
                        <a:lnSpc>
                          <a:spcPct val="107000"/>
                        </a:lnSpc>
                        <a:spcAft>
                          <a:spcPts val="0"/>
                        </a:spcAft>
                      </a:pPr>
                      <a:r>
                        <a:rPr lang="en-US" sz="800" kern="0" dirty="0" err="1">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FirstBank</a:t>
                      </a:r>
                      <a:r>
                        <a:rPr lang="en-US" sz="8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 of Nigeria Holdings Plc</a:t>
                      </a:r>
                      <a:endParaRPr lang="en-GB" sz="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c</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861431553"/>
                  </a:ext>
                </a:extLst>
              </a:tr>
              <a:tr h="132631">
                <a:tc>
                  <a:txBody>
                    <a:bodyPr/>
                    <a:lstStyle/>
                    <a:p>
                      <a:pPr>
                        <a:lnSpc>
                          <a:spcPct val="107000"/>
                        </a:lnSpc>
                        <a:spcAft>
                          <a:spcPts val="0"/>
                        </a:spcAft>
                      </a:pPr>
                      <a:r>
                        <a:rPr lang="en-US" sz="8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Guaranty Trust Bank Plc</a:t>
                      </a:r>
                      <a:endParaRPr lang="en-GB" sz="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US" sz="8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3042460770"/>
                  </a:ext>
                </a:extLst>
              </a:tr>
              <a:tr h="132631">
                <a:tc>
                  <a:txBody>
                    <a:bodyPr/>
                    <a:lstStyle/>
                    <a:p>
                      <a:pP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United Bank for Africa Plc</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 g; h; j</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368072236"/>
                  </a:ext>
                </a:extLst>
              </a:tr>
              <a:tr h="132631">
                <a:tc>
                  <a:txBody>
                    <a:bodyPr/>
                    <a:lstStyle/>
                    <a:p>
                      <a:pP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Zenith Bank Plc</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277535724"/>
                  </a:ext>
                </a:extLst>
              </a:tr>
              <a:tr h="132631">
                <a:tc>
                  <a:txBody>
                    <a:bodyPr/>
                    <a:lstStyle/>
                    <a:p>
                      <a:pP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Dangote Cement Plc</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US" sz="8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2537674429"/>
                  </a:ext>
                </a:extLst>
              </a:tr>
              <a:tr h="132631">
                <a:tc>
                  <a:txBody>
                    <a:bodyPr/>
                    <a:lstStyle/>
                    <a:p>
                      <a:pP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Nigerian Breweries Plc</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472688643"/>
                  </a:ext>
                </a:extLst>
              </a:tr>
              <a:tr h="132631">
                <a:tc>
                  <a:txBody>
                    <a:bodyPr/>
                    <a:lstStyle/>
                    <a:p>
                      <a:pP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Guinness Nigeria Plc</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327296781"/>
                  </a:ext>
                </a:extLst>
              </a:tr>
              <a:tr h="132631">
                <a:tc>
                  <a:txBody>
                    <a:bodyPr/>
                    <a:lstStyle/>
                    <a:p>
                      <a:pP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Larfarge-WAPCO Plc</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a:txBody>
                    <a:bodyPr/>
                    <a:lstStyle/>
                    <a:p>
                      <a:pPr algn="ctr">
                        <a:lnSpc>
                          <a:spcPct val="107000"/>
                        </a:lnSpc>
                        <a:spcAft>
                          <a:spcPts val="0"/>
                        </a:spcAft>
                      </a:pPr>
                      <a:r>
                        <a:rPr lang="en-US" sz="800" kern="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800" kern="1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4205950845"/>
                  </a:ext>
                </a:extLst>
              </a:tr>
              <a:tr h="132631">
                <a:tc>
                  <a:txBody>
                    <a:bodyPr/>
                    <a:lstStyle/>
                    <a:p>
                      <a:pPr>
                        <a:lnSpc>
                          <a:spcPct val="107000"/>
                        </a:lnSpc>
                        <a:spcAft>
                          <a:spcPts val="0"/>
                        </a:spcAft>
                      </a:pPr>
                      <a:r>
                        <a:rPr lang="en-US" sz="8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UAC of Nigeria Plc</a:t>
                      </a:r>
                      <a:endParaRPr lang="en-GB" sz="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1F3864"/>
                      </a:solidFill>
                      <a:prstDash val="solid"/>
                      <a:round/>
                      <a:headEnd type="none" w="med" len="med"/>
                      <a:tailEnd type="none" w="med" len="med"/>
                    </a:lnB>
                  </a:tcPr>
                </a:tc>
                <a:tc>
                  <a:txBody>
                    <a:bodyPr/>
                    <a:lstStyle/>
                    <a:p>
                      <a:pPr algn="ctr">
                        <a:lnSpc>
                          <a:spcPct val="107000"/>
                        </a:lnSpc>
                        <a:spcAft>
                          <a:spcPts val="0"/>
                        </a:spcAft>
                      </a:pPr>
                      <a:r>
                        <a:rPr lang="en-US" sz="800" kern="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GB" sz="800" kern="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w="12700" cap="flat" cmpd="sng" algn="ctr">
                      <a:solidFill>
                        <a:srgbClr val="1F3864"/>
                      </a:solidFill>
                      <a:prstDash val="solid"/>
                      <a:round/>
                      <a:headEnd type="none" w="med" len="med"/>
                      <a:tailEnd type="none" w="med" len="med"/>
                    </a:lnB>
                  </a:tcPr>
                </a:tc>
                <a:extLst>
                  <a:ext uri="{0D108BD9-81ED-4DB2-BD59-A6C34878D82A}">
                    <a16:rowId xmlns:a16="http://schemas.microsoft.com/office/drawing/2014/main" val="3698810916"/>
                  </a:ext>
                </a:extLst>
              </a:tr>
            </a:tbl>
          </a:graphicData>
        </a:graphic>
      </p:graphicFrame>
      <p:sp>
        <p:nvSpPr>
          <p:cNvPr id="14" name="TextBox 13">
            <a:extLst>
              <a:ext uri="{FF2B5EF4-FFF2-40B4-BE49-F238E27FC236}">
                <a16:creationId xmlns:a16="http://schemas.microsoft.com/office/drawing/2014/main" id="{B3228DB4-9D97-4816-91E4-E38C4A739B1E}"/>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Important Disclosures</a:t>
            </a:r>
          </a:p>
        </p:txBody>
      </p:sp>
      <p:grpSp>
        <p:nvGrpSpPr>
          <p:cNvPr id="18" name="Group 17">
            <a:extLst>
              <a:ext uri="{FF2B5EF4-FFF2-40B4-BE49-F238E27FC236}">
                <a16:creationId xmlns:a16="http://schemas.microsoft.com/office/drawing/2014/main" id="{3A605E97-91EB-4019-AB08-365E7E0F74DB}"/>
              </a:ext>
            </a:extLst>
          </p:cNvPr>
          <p:cNvGrpSpPr>
            <a:grpSpLocks/>
          </p:cNvGrpSpPr>
          <p:nvPr/>
        </p:nvGrpSpPr>
        <p:grpSpPr bwMode="auto">
          <a:xfrm>
            <a:off x="2473762" y="715299"/>
            <a:ext cx="7543800" cy="152400"/>
            <a:chOff x="0" y="914400"/>
            <a:chExt cx="7543800" cy="152400"/>
          </a:xfrm>
        </p:grpSpPr>
        <p:sp>
          <p:nvSpPr>
            <p:cNvPr id="19" name="Rectangle 18">
              <a:extLst>
                <a:ext uri="{FF2B5EF4-FFF2-40B4-BE49-F238E27FC236}">
                  <a16:creationId xmlns:a16="http://schemas.microsoft.com/office/drawing/2014/main" id="{23885E8F-872E-4421-8F8E-05009AF3C832}"/>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0" name="Rectangle 19">
              <a:extLst>
                <a:ext uri="{FF2B5EF4-FFF2-40B4-BE49-F238E27FC236}">
                  <a16:creationId xmlns:a16="http://schemas.microsoft.com/office/drawing/2014/main" id="{9843703C-437A-4D12-9E53-A9F9B3A4AECA}"/>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1" name="Rectangle 20">
              <a:extLst>
                <a:ext uri="{FF2B5EF4-FFF2-40B4-BE49-F238E27FC236}">
                  <a16:creationId xmlns:a16="http://schemas.microsoft.com/office/drawing/2014/main" id="{D3199516-2FBF-4A11-A663-AEE30FA24EC2}"/>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2" name="Rectangle 21">
              <a:extLst>
                <a:ext uri="{FF2B5EF4-FFF2-40B4-BE49-F238E27FC236}">
                  <a16:creationId xmlns:a16="http://schemas.microsoft.com/office/drawing/2014/main" id="{4660AB6A-8524-49D5-BCCE-444002FF298C}"/>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Tree>
    <p:extLst>
      <p:ext uri="{BB962C8B-B14F-4D97-AF65-F5344CB8AC3E}">
        <p14:creationId xmlns:p14="http://schemas.microsoft.com/office/powerpoint/2010/main" val="2049405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D48E5-87F5-67EA-00BE-D4C6F7EF39D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736ED89-6D4B-A3F6-A594-981090537545}"/>
              </a:ext>
            </a:extLst>
          </p:cNvPr>
          <p:cNvSpPr>
            <a:spLocks noGrp="1"/>
          </p:cNvSpPr>
          <p:nvPr>
            <p:ph type="subTitle" idx="4294967295"/>
          </p:nvPr>
        </p:nvSpPr>
        <p:spPr>
          <a:xfrm>
            <a:off x="1524000" y="3602038"/>
            <a:ext cx="9144000" cy="1655762"/>
          </a:xfrm>
        </p:spPr>
        <p:txBody>
          <a:bodyPr/>
          <a:lstStyle/>
          <a:p>
            <a:endParaRPr lang="en-US" dirty="0"/>
          </a:p>
        </p:txBody>
      </p:sp>
      <p:pic>
        <p:nvPicPr>
          <p:cNvPr id="4" name="Picture 3">
            <a:extLst>
              <a:ext uri="{FF2B5EF4-FFF2-40B4-BE49-F238E27FC236}">
                <a16:creationId xmlns:a16="http://schemas.microsoft.com/office/drawing/2014/main" id="{96EDDB38-3187-1F7D-708D-0721250362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5845461D-B969-0DCE-0435-0B51FC499DC6}"/>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RSA Fund I Snapshot</a:t>
            </a:r>
          </a:p>
        </p:txBody>
      </p:sp>
      <p:grpSp>
        <p:nvGrpSpPr>
          <p:cNvPr id="15" name="Group 14">
            <a:extLst>
              <a:ext uri="{FF2B5EF4-FFF2-40B4-BE49-F238E27FC236}">
                <a16:creationId xmlns:a16="http://schemas.microsoft.com/office/drawing/2014/main" id="{D3212771-C6AD-6CE9-46D1-64A6C0ACE087}"/>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2630FB23-8D2F-7141-F8C3-A7C212390E9B}"/>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097F53DA-89B7-4ACA-FEAF-6F50B4DF6B48}"/>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A7D6800F-FB7E-8B7E-A248-D641B6132B11}"/>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A65BD2D6-5AA8-617D-4C3D-3E888D52D2EB}"/>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863C889C-6D1E-D07F-2881-DCFD592FB981}"/>
              </a:ext>
            </a:extLst>
          </p:cNvPr>
          <p:cNvSpPr txBox="1"/>
          <p:nvPr/>
        </p:nvSpPr>
        <p:spPr>
          <a:xfrm>
            <a:off x="24734" y="1053559"/>
            <a:ext cx="5705506" cy="5597879"/>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Fund Summary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I is the most aggressive among the different RSA funds in terms of risk and potential returns, it is structured to have a higher allocation towards variable income securities, primarily equities.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This fund typically invests a significant portion of its assets in the Nigerian stock market and other high-risk, high-return instruments.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It is an optional fund that contributors must elect to opt to, with a maximum age of membership being 49 years old.</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Risk Profile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It carries the highest risk among the RSA funds due to its heavy exposure to equities and variable income securities. Equities are known for their volatility and can experience significant fluctuations in value over the short term. Therefore, RSA Fund I holders are exposed to market fluctuations and may experience higher volatility in their investment returns.</a:t>
            </a:r>
          </a:p>
          <a:p>
            <a:pPr marL="171450" indent="-171450" algn="just">
              <a:lnSpc>
                <a:spcPct val="150000"/>
              </a:lnSpc>
              <a:buFont typeface="Arial" panose="020B0604020202020204" pitchFamily="34" charset="0"/>
              <a:buChar char="•"/>
            </a:pPr>
            <a:endParaRPr lang="en-US" sz="1200" dirty="0">
              <a:latin typeface="Ebrima" panose="02000000000000000000" pitchFamily="2" charset="0"/>
              <a:ea typeface="Ebrima" panose="02000000000000000000" pitchFamily="2" charset="0"/>
              <a:cs typeface="Ebrima" panose="02000000000000000000" pitchFamily="2" charset="0"/>
            </a:endParaRPr>
          </a:p>
          <a:p>
            <a:r>
              <a:rPr lang="en-US" sz="1200" b="1" dirty="0">
                <a:latin typeface="Ebrima" panose="02000000000000000000" pitchFamily="2" charset="0"/>
                <a:ea typeface="Ebrima" panose="02000000000000000000" pitchFamily="2" charset="0"/>
                <a:cs typeface="Ebrima" panose="02000000000000000000" pitchFamily="2" charset="0"/>
              </a:rPr>
              <a:t>Return Expectations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Due to its aggressive investment strategy, RSA Fund I has the potential to offer higher returns compared to the other RSA funds over the long term. However, these returns come with higher volatility and risk, meaning there could be periods of substantial gains but also periods of significant losses</a:t>
            </a:r>
          </a:p>
        </p:txBody>
      </p:sp>
      <p:sp>
        <p:nvSpPr>
          <p:cNvPr id="2" name="Ribbon: Tilted Down 1">
            <a:extLst>
              <a:ext uri="{FF2B5EF4-FFF2-40B4-BE49-F238E27FC236}">
                <a16:creationId xmlns:a16="http://schemas.microsoft.com/office/drawing/2014/main" id="{4D851191-0167-8177-7665-05AC2723C66B}"/>
              </a:ext>
            </a:extLst>
          </p:cNvPr>
          <p:cNvSpPr/>
          <p:nvPr/>
        </p:nvSpPr>
        <p:spPr>
          <a:xfrm>
            <a:off x="6055360" y="4104640"/>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3-Year CAGR: 24.45%</a:t>
            </a:r>
          </a:p>
        </p:txBody>
      </p:sp>
      <p:sp>
        <p:nvSpPr>
          <p:cNvPr id="6" name="Ribbon: Tilted Down 5">
            <a:extLst>
              <a:ext uri="{FF2B5EF4-FFF2-40B4-BE49-F238E27FC236}">
                <a16:creationId xmlns:a16="http://schemas.microsoft.com/office/drawing/2014/main" id="{5F89736B-85BF-4BE8-2D18-F3ECE8FF5E58}"/>
              </a:ext>
            </a:extLst>
          </p:cNvPr>
          <p:cNvSpPr/>
          <p:nvPr/>
        </p:nvSpPr>
        <p:spPr>
          <a:xfrm>
            <a:off x="6055360" y="4981481"/>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Sharpe Ratio: 0.20</a:t>
            </a:r>
          </a:p>
        </p:txBody>
      </p:sp>
      <p:graphicFrame>
        <p:nvGraphicFramePr>
          <p:cNvPr id="8" name="Chart 7">
            <a:extLst>
              <a:ext uri="{FF2B5EF4-FFF2-40B4-BE49-F238E27FC236}">
                <a16:creationId xmlns:a16="http://schemas.microsoft.com/office/drawing/2014/main" id="{B28992A9-21E1-AA65-3173-6413AEA48B06}"/>
              </a:ext>
            </a:extLst>
          </p:cNvPr>
          <p:cNvGraphicFramePr>
            <a:graphicFrameLocks/>
          </p:cNvGraphicFramePr>
          <p:nvPr>
            <p:extLst>
              <p:ext uri="{D42A27DB-BD31-4B8C-83A1-F6EECF244321}">
                <p14:modId xmlns:p14="http://schemas.microsoft.com/office/powerpoint/2010/main" val="546117113"/>
              </p:ext>
            </p:extLst>
          </p:nvPr>
        </p:nvGraphicFramePr>
        <p:xfrm>
          <a:off x="6283762" y="1053559"/>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475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3413F-AE08-C8AC-B8D8-C13CDACB026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96A7340-4BA6-A3F8-847A-24CF3697B650}"/>
              </a:ext>
            </a:extLst>
          </p:cNvPr>
          <p:cNvSpPr>
            <a:spLocks noGrp="1"/>
          </p:cNvSpPr>
          <p:nvPr>
            <p:ph type="subTitle" idx="4294967295"/>
          </p:nvPr>
        </p:nvSpPr>
        <p:spPr>
          <a:xfrm>
            <a:off x="1524000" y="3602038"/>
            <a:ext cx="9144000" cy="1655762"/>
          </a:xfrm>
        </p:spPr>
        <p:txBody>
          <a:bodyPr/>
          <a:lstStyle/>
          <a:p>
            <a:endParaRPr lang="en-US" dirty="0"/>
          </a:p>
        </p:txBody>
      </p:sp>
      <p:pic>
        <p:nvPicPr>
          <p:cNvPr id="4" name="Picture 3">
            <a:extLst>
              <a:ext uri="{FF2B5EF4-FFF2-40B4-BE49-F238E27FC236}">
                <a16:creationId xmlns:a16="http://schemas.microsoft.com/office/drawing/2014/main" id="{6BBA9A80-B490-E8E0-1BDB-4635855D3F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6B53E9BE-00BC-0543-7DEC-B6D74517E203}"/>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RSA Fund II Snapshot</a:t>
            </a:r>
          </a:p>
        </p:txBody>
      </p:sp>
      <p:grpSp>
        <p:nvGrpSpPr>
          <p:cNvPr id="15" name="Group 14">
            <a:extLst>
              <a:ext uri="{FF2B5EF4-FFF2-40B4-BE49-F238E27FC236}">
                <a16:creationId xmlns:a16="http://schemas.microsoft.com/office/drawing/2014/main" id="{4DC47AAA-3308-207B-6035-9DE4542AA584}"/>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051B98A5-A4A6-7C26-179C-7E4EEA11A041}"/>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E193DBFD-FDBE-1825-A1AE-304DBE111791}"/>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9D0ECA13-1DD1-3E2B-6673-1C5F7DBCB324}"/>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1A08C446-2559-CCDC-3200-84296D786A37}"/>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D5B2FF9B-2792-FA75-404B-626DB225A1DB}"/>
              </a:ext>
            </a:extLst>
          </p:cNvPr>
          <p:cNvSpPr txBox="1"/>
          <p:nvPr/>
        </p:nvSpPr>
        <p:spPr>
          <a:xfrm>
            <a:off x="24734" y="1053559"/>
            <a:ext cx="5705506" cy="5597879"/>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Fund Summary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II is the default RSA Fund and is a moderate-risk fund that strikes a balance between risk and potential returns.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It is structured with a mixed portfolio, investing in a combination of variable income securities (such as equities) and fixed income securities (such as bonds).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The fund's allocation typically includes a balanced mix of these asset classes, aiming to achieve moderate growth while maintaining a degree of stability.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II offers a middle ground for contributors who want a balanced approach to investing, seeking growth opportunities while mitigating some of the risks associated with higher exposure to equities.</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Risk Profile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Fund II carries a moderate risk profile. The blend of equities and fixed income securities is designed to moderate volatility while seeking reasonable returns. The risk level is lower than Fund I due to its diversification but higher than the more conservative Fund III..</a:t>
            </a:r>
          </a:p>
          <a:p>
            <a:pPr marL="171450" indent="-171450" algn="just">
              <a:lnSpc>
                <a:spcPct val="150000"/>
              </a:lnSpc>
              <a:buFont typeface="Arial" panose="020B0604020202020204" pitchFamily="34" charset="0"/>
              <a:buChar char="•"/>
            </a:pPr>
            <a:endParaRPr lang="en-US" sz="1200" dirty="0">
              <a:latin typeface="Ebrima" panose="02000000000000000000" pitchFamily="2" charset="0"/>
              <a:ea typeface="Ebrima" panose="02000000000000000000" pitchFamily="2" charset="0"/>
              <a:cs typeface="Ebrima" panose="02000000000000000000" pitchFamily="2" charset="0"/>
            </a:endParaRPr>
          </a:p>
          <a:p>
            <a:r>
              <a:rPr lang="en-US" sz="1200" b="1" dirty="0">
                <a:latin typeface="Ebrima" panose="02000000000000000000" pitchFamily="2" charset="0"/>
                <a:ea typeface="Ebrima" panose="02000000000000000000" pitchFamily="2" charset="0"/>
                <a:cs typeface="Ebrima" panose="02000000000000000000" pitchFamily="2" charset="0"/>
              </a:rPr>
              <a:t>Return Expectations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II aims for moderate growth, offering a balance between potential returns and stability. While it may not deliver as high returns as Fund I over the long term, it seeks to provide more consistent and stable growth.</a:t>
            </a:r>
          </a:p>
        </p:txBody>
      </p:sp>
      <p:sp>
        <p:nvSpPr>
          <p:cNvPr id="2" name="Ribbon: Tilted Down 1">
            <a:extLst>
              <a:ext uri="{FF2B5EF4-FFF2-40B4-BE49-F238E27FC236}">
                <a16:creationId xmlns:a16="http://schemas.microsoft.com/office/drawing/2014/main" id="{E41871E2-005F-3C86-3E43-8B72E7E07420}"/>
              </a:ext>
            </a:extLst>
          </p:cNvPr>
          <p:cNvSpPr/>
          <p:nvPr/>
        </p:nvSpPr>
        <p:spPr>
          <a:xfrm>
            <a:off x="6055360" y="4104640"/>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3-Year CAGR: 18.59%</a:t>
            </a:r>
          </a:p>
        </p:txBody>
      </p:sp>
      <p:sp>
        <p:nvSpPr>
          <p:cNvPr id="6" name="Ribbon: Tilted Down 5">
            <a:extLst>
              <a:ext uri="{FF2B5EF4-FFF2-40B4-BE49-F238E27FC236}">
                <a16:creationId xmlns:a16="http://schemas.microsoft.com/office/drawing/2014/main" id="{51587265-D74A-07CC-E494-0C79D20C5492}"/>
              </a:ext>
            </a:extLst>
          </p:cNvPr>
          <p:cNvSpPr/>
          <p:nvPr/>
        </p:nvSpPr>
        <p:spPr>
          <a:xfrm>
            <a:off x="6055360" y="4981481"/>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Sharpe Ratio: 0.00</a:t>
            </a:r>
          </a:p>
        </p:txBody>
      </p:sp>
      <p:graphicFrame>
        <p:nvGraphicFramePr>
          <p:cNvPr id="8" name="Chart 7">
            <a:extLst>
              <a:ext uri="{FF2B5EF4-FFF2-40B4-BE49-F238E27FC236}">
                <a16:creationId xmlns:a16="http://schemas.microsoft.com/office/drawing/2014/main" id="{2ED9457B-4422-E2DF-5AD3-8C5002B2DC03}"/>
              </a:ext>
            </a:extLst>
          </p:cNvPr>
          <p:cNvGraphicFramePr>
            <a:graphicFrameLocks/>
          </p:cNvGraphicFramePr>
          <p:nvPr>
            <p:extLst>
              <p:ext uri="{D42A27DB-BD31-4B8C-83A1-F6EECF244321}">
                <p14:modId xmlns:p14="http://schemas.microsoft.com/office/powerpoint/2010/main" val="2442173550"/>
              </p:ext>
            </p:extLst>
          </p:nvPr>
        </p:nvGraphicFramePr>
        <p:xfrm>
          <a:off x="6283762" y="1070350"/>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0112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66A39-1997-88E2-315B-296A1C6951F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67FF2D8-B66C-CE65-BBF4-4561ECCB2A43}"/>
              </a:ext>
            </a:extLst>
          </p:cNvPr>
          <p:cNvSpPr>
            <a:spLocks noGrp="1"/>
          </p:cNvSpPr>
          <p:nvPr>
            <p:ph type="subTitle" idx="4294967295"/>
          </p:nvPr>
        </p:nvSpPr>
        <p:spPr>
          <a:xfrm>
            <a:off x="1524000" y="3602038"/>
            <a:ext cx="9144000" cy="1655762"/>
          </a:xfrm>
        </p:spPr>
        <p:txBody>
          <a:bodyPr/>
          <a:lstStyle/>
          <a:p>
            <a:endParaRPr lang="en-US" dirty="0"/>
          </a:p>
        </p:txBody>
      </p:sp>
      <p:pic>
        <p:nvPicPr>
          <p:cNvPr id="4" name="Picture 3">
            <a:extLst>
              <a:ext uri="{FF2B5EF4-FFF2-40B4-BE49-F238E27FC236}">
                <a16:creationId xmlns:a16="http://schemas.microsoft.com/office/drawing/2014/main" id="{95408A6C-4B0A-86E2-9D84-7B4D4D3EF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F7C79046-835A-DC87-71C4-F281C1ECA682}"/>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RSA Fund III Snapshot</a:t>
            </a:r>
          </a:p>
        </p:txBody>
      </p:sp>
      <p:grpSp>
        <p:nvGrpSpPr>
          <p:cNvPr id="15" name="Group 14">
            <a:extLst>
              <a:ext uri="{FF2B5EF4-FFF2-40B4-BE49-F238E27FC236}">
                <a16:creationId xmlns:a16="http://schemas.microsoft.com/office/drawing/2014/main" id="{4C17DD91-0ACA-ED93-3BA6-0657E95F86D1}"/>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A3C48787-DE04-8B8A-71A8-4807F0ADE3CA}"/>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CF527568-6676-FB31-E085-5836E36AC386}"/>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C53838DD-D141-37A2-56A7-CA583CB891DB}"/>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96F352D1-B670-D37D-8BF0-5F855A18C048}"/>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67A3E539-F547-160B-275E-958A6F9FDF22}"/>
              </a:ext>
            </a:extLst>
          </p:cNvPr>
          <p:cNvSpPr txBox="1"/>
          <p:nvPr/>
        </p:nvSpPr>
        <p:spPr>
          <a:xfrm>
            <a:off x="24734" y="1053559"/>
            <a:ext cx="5705506" cy="5874878"/>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Fund Summary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III focuses on a more conservative investment approach compared to Fund II. It is primarily invested in fixed income securities such as bonds, treasury bills, and other relatively low-risk, fixed-income instruments.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However, it also includes a smaller portion allocated to variable income securities like equities and designed to cater to contributors with about 10 years or less to retirement with the default age being 50 years old.</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III offers a more conservative investment option within the multi-fund structure, catering to contributors who prioritize stability and capital preservation over higher growth potential.</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Risk Profile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This fund is less exposed to market volatility and fluctuations compared to Fund I and Fund II due to its higher allocation to fixed income securities. The presence of some variable income securities introduces a modest level of risk but significantly reduces volatility compared to more aggressive funds.</a:t>
            </a:r>
          </a:p>
          <a:p>
            <a:pPr marL="171450" indent="-171450" algn="just">
              <a:lnSpc>
                <a:spcPct val="150000"/>
              </a:lnSpc>
              <a:buFont typeface="Arial" panose="020B0604020202020204" pitchFamily="34" charset="0"/>
              <a:buChar char="•"/>
            </a:pPr>
            <a:endParaRPr lang="en-US" sz="1200" dirty="0">
              <a:latin typeface="Ebrima" panose="02000000000000000000" pitchFamily="2" charset="0"/>
              <a:ea typeface="Ebrima" panose="02000000000000000000" pitchFamily="2" charset="0"/>
              <a:cs typeface="Ebrima" panose="02000000000000000000" pitchFamily="2" charset="0"/>
            </a:endParaRPr>
          </a:p>
          <a:p>
            <a:r>
              <a:rPr lang="en-US" sz="1200" b="1" dirty="0">
                <a:latin typeface="Ebrima" panose="02000000000000000000" pitchFamily="2" charset="0"/>
                <a:ea typeface="Ebrima" panose="02000000000000000000" pitchFamily="2" charset="0"/>
                <a:cs typeface="Ebrima" panose="02000000000000000000" pitchFamily="2" charset="0"/>
              </a:rPr>
              <a:t>Return Expectations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III aims to provide relatively stable and steady returns. While the potential for high returns is lower compared to the more aggressive Funds I &amp; II, it seeks to offer a higher level of capital preservation and stability over the long term.</a:t>
            </a:r>
          </a:p>
        </p:txBody>
      </p:sp>
      <p:sp>
        <p:nvSpPr>
          <p:cNvPr id="2" name="Ribbon: Tilted Down 1">
            <a:extLst>
              <a:ext uri="{FF2B5EF4-FFF2-40B4-BE49-F238E27FC236}">
                <a16:creationId xmlns:a16="http://schemas.microsoft.com/office/drawing/2014/main" id="{F493CEB0-6DC4-F5E0-E877-13ECDCCEA7E8}"/>
              </a:ext>
            </a:extLst>
          </p:cNvPr>
          <p:cNvSpPr/>
          <p:nvPr/>
        </p:nvSpPr>
        <p:spPr>
          <a:xfrm>
            <a:off x="6055360" y="4104640"/>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3-Year CAGR: 15.12%</a:t>
            </a:r>
          </a:p>
        </p:txBody>
      </p:sp>
      <p:sp>
        <p:nvSpPr>
          <p:cNvPr id="6" name="Ribbon: Tilted Down 5">
            <a:extLst>
              <a:ext uri="{FF2B5EF4-FFF2-40B4-BE49-F238E27FC236}">
                <a16:creationId xmlns:a16="http://schemas.microsoft.com/office/drawing/2014/main" id="{0E5A8D50-51DB-E45C-6785-9C50EC0F074F}"/>
              </a:ext>
            </a:extLst>
          </p:cNvPr>
          <p:cNvSpPr/>
          <p:nvPr/>
        </p:nvSpPr>
        <p:spPr>
          <a:xfrm>
            <a:off x="6055360" y="4981481"/>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Sharpe Ratio: -0.35</a:t>
            </a:r>
          </a:p>
        </p:txBody>
      </p:sp>
      <p:graphicFrame>
        <p:nvGraphicFramePr>
          <p:cNvPr id="8" name="Chart 7">
            <a:extLst>
              <a:ext uri="{FF2B5EF4-FFF2-40B4-BE49-F238E27FC236}">
                <a16:creationId xmlns:a16="http://schemas.microsoft.com/office/drawing/2014/main" id="{C9BB3D97-BB6B-2D59-1521-46D08D56AD08}"/>
              </a:ext>
            </a:extLst>
          </p:cNvPr>
          <p:cNvGraphicFramePr>
            <a:graphicFrameLocks/>
          </p:cNvGraphicFramePr>
          <p:nvPr>
            <p:extLst>
              <p:ext uri="{D42A27DB-BD31-4B8C-83A1-F6EECF244321}">
                <p14:modId xmlns:p14="http://schemas.microsoft.com/office/powerpoint/2010/main" val="2297128650"/>
              </p:ext>
            </p:extLst>
          </p:nvPr>
        </p:nvGraphicFramePr>
        <p:xfrm>
          <a:off x="6283762" y="1047575"/>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2388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C604D-EFC4-7AB8-7EDB-E35A44FE582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4811B6E-3B0C-BD2F-273B-28F943B8711A}"/>
              </a:ext>
            </a:extLst>
          </p:cNvPr>
          <p:cNvSpPr>
            <a:spLocks noGrp="1"/>
          </p:cNvSpPr>
          <p:nvPr>
            <p:ph type="subTitle" idx="4294967295"/>
          </p:nvPr>
        </p:nvSpPr>
        <p:spPr>
          <a:xfrm>
            <a:off x="1524000" y="3602038"/>
            <a:ext cx="9144000" cy="1655762"/>
          </a:xfrm>
        </p:spPr>
        <p:txBody>
          <a:bodyPr/>
          <a:lstStyle/>
          <a:p>
            <a:endParaRPr lang="en-US" dirty="0"/>
          </a:p>
        </p:txBody>
      </p:sp>
      <p:pic>
        <p:nvPicPr>
          <p:cNvPr id="4" name="Picture 3">
            <a:extLst>
              <a:ext uri="{FF2B5EF4-FFF2-40B4-BE49-F238E27FC236}">
                <a16:creationId xmlns:a16="http://schemas.microsoft.com/office/drawing/2014/main" id="{F381D7FF-989E-866B-A5E7-46FC126F6A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92B5D939-04C6-5B22-FDB6-5C25C50D8A22}"/>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RSA Fund IV Snapshot</a:t>
            </a:r>
          </a:p>
        </p:txBody>
      </p:sp>
      <p:grpSp>
        <p:nvGrpSpPr>
          <p:cNvPr id="15" name="Group 14">
            <a:extLst>
              <a:ext uri="{FF2B5EF4-FFF2-40B4-BE49-F238E27FC236}">
                <a16:creationId xmlns:a16="http://schemas.microsoft.com/office/drawing/2014/main" id="{A480A187-2766-A218-9429-12BD4F5C5AB1}"/>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387E1213-3812-C55E-B2B3-77D032CFBA66}"/>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6672480C-4359-AED6-AF92-3DEFF7EA9120}"/>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F5216661-4578-5F06-F292-E173E47208AB}"/>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63101C38-7DEE-08F6-ACC0-03755108B6EB}"/>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0554E4B7-9269-5819-4800-8DF0E5663813}"/>
              </a:ext>
            </a:extLst>
          </p:cNvPr>
          <p:cNvSpPr txBox="1"/>
          <p:nvPr/>
        </p:nvSpPr>
        <p:spPr>
          <a:xfrm>
            <a:off x="24734" y="1053559"/>
            <a:ext cx="5705506" cy="4489883"/>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Fund Summary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The investment strategy of RSA Fund IV is centered on maintaining a conservative portfolio that emphasizes capital preservation and generating income. The fund primarily invests in low risk fixed income securities like long-term bonds and government securities to ensure stability and steady income generation.</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Risk Profile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This fund is geared towards minimizing risk to safeguard retirees' savings and provide a stable income stream. It maintains a low-risk profile, reducing exposure to market volatility and aiming for consistent income rather than aggressive growth.</a:t>
            </a:r>
          </a:p>
          <a:p>
            <a:pPr marL="171450" indent="-171450" algn="just">
              <a:lnSpc>
                <a:spcPct val="150000"/>
              </a:lnSpc>
              <a:buFont typeface="Arial" panose="020B0604020202020204" pitchFamily="34" charset="0"/>
              <a:buChar char="•"/>
            </a:pPr>
            <a:endParaRPr lang="en-US" sz="1200" dirty="0">
              <a:latin typeface="Ebrima" panose="02000000000000000000" pitchFamily="2" charset="0"/>
              <a:ea typeface="Ebrima" panose="02000000000000000000" pitchFamily="2" charset="0"/>
              <a:cs typeface="Ebrima" panose="02000000000000000000" pitchFamily="2" charset="0"/>
            </a:endParaRPr>
          </a:p>
          <a:p>
            <a:r>
              <a:rPr lang="en-US" sz="1200" b="1" dirty="0">
                <a:latin typeface="Ebrima" panose="02000000000000000000" pitchFamily="2" charset="0"/>
                <a:ea typeface="Ebrima" panose="02000000000000000000" pitchFamily="2" charset="0"/>
                <a:cs typeface="Ebrima" panose="02000000000000000000" pitchFamily="2" charset="0"/>
              </a:rPr>
              <a:t>Return Expectations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IV aims to provide retirees with regular and stable income rather than high returns. The focus is on preserving the capital and ensuring that retirees have a dependable source of income during their retirement years.</a:t>
            </a:r>
          </a:p>
        </p:txBody>
      </p:sp>
      <p:sp>
        <p:nvSpPr>
          <p:cNvPr id="6" name="Ribbon: Tilted Down 5">
            <a:extLst>
              <a:ext uri="{FF2B5EF4-FFF2-40B4-BE49-F238E27FC236}">
                <a16:creationId xmlns:a16="http://schemas.microsoft.com/office/drawing/2014/main" id="{22CF751C-286F-ED1C-DC03-36A70E52B66D}"/>
              </a:ext>
            </a:extLst>
          </p:cNvPr>
          <p:cNvSpPr/>
          <p:nvPr/>
        </p:nvSpPr>
        <p:spPr>
          <a:xfrm>
            <a:off x="6055360" y="4104640"/>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3-Year CAGR: 14.02%</a:t>
            </a:r>
          </a:p>
        </p:txBody>
      </p:sp>
      <p:sp>
        <p:nvSpPr>
          <p:cNvPr id="2" name="Ribbon: Tilted Down 1">
            <a:extLst>
              <a:ext uri="{FF2B5EF4-FFF2-40B4-BE49-F238E27FC236}">
                <a16:creationId xmlns:a16="http://schemas.microsoft.com/office/drawing/2014/main" id="{111EBF01-0EFC-0CAD-7CF2-FACC64F2BEDA}"/>
              </a:ext>
            </a:extLst>
          </p:cNvPr>
          <p:cNvSpPr/>
          <p:nvPr/>
        </p:nvSpPr>
        <p:spPr>
          <a:xfrm>
            <a:off x="6055360" y="4981481"/>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Sharpe Ratio: -0.70</a:t>
            </a:r>
          </a:p>
        </p:txBody>
      </p:sp>
      <p:graphicFrame>
        <p:nvGraphicFramePr>
          <p:cNvPr id="8" name="Chart 7">
            <a:extLst>
              <a:ext uri="{FF2B5EF4-FFF2-40B4-BE49-F238E27FC236}">
                <a16:creationId xmlns:a16="http://schemas.microsoft.com/office/drawing/2014/main" id="{78513128-350A-E90D-CA78-FA6478E9BC42}"/>
              </a:ext>
            </a:extLst>
          </p:cNvPr>
          <p:cNvGraphicFramePr>
            <a:graphicFrameLocks/>
          </p:cNvGraphicFramePr>
          <p:nvPr>
            <p:extLst>
              <p:ext uri="{D42A27DB-BD31-4B8C-83A1-F6EECF244321}">
                <p14:modId xmlns:p14="http://schemas.microsoft.com/office/powerpoint/2010/main" val="1579829237"/>
              </p:ext>
            </p:extLst>
          </p:nvPr>
        </p:nvGraphicFramePr>
        <p:xfrm>
          <a:off x="6283762" y="1053559"/>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4590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0EF7A-A06F-18DB-7E01-7318BDE82E5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8BEDE31-A3E5-EAE8-59DF-2D0FDE8410F4}"/>
              </a:ext>
            </a:extLst>
          </p:cNvPr>
          <p:cNvSpPr>
            <a:spLocks noGrp="1"/>
          </p:cNvSpPr>
          <p:nvPr>
            <p:ph type="subTitle" idx="4294967295"/>
          </p:nvPr>
        </p:nvSpPr>
        <p:spPr>
          <a:xfrm>
            <a:off x="1524000" y="3602038"/>
            <a:ext cx="9144000" cy="1655762"/>
          </a:xfrm>
        </p:spPr>
        <p:txBody>
          <a:bodyPr/>
          <a:lstStyle/>
          <a:p>
            <a:endParaRPr lang="en-US" dirty="0"/>
          </a:p>
        </p:txBody>
      </p:sp>
      <p:pic>
        <p:nvPicPr>
          <p:cNvPr id="4" name="Picture 3">
            <a:extLst>
              <a:ext uri="{FF2B5EF4-FFF2-40B4-BE49-F238E27FC236}">
                <a16:creationId xmlns:a16="http://schemas.microsoft.com/office/drawing/2014/main" id="{46AB5E65-CD80-B87D-9887-86BCB89140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EA8F0740-3FE7-32E2-FA37-86E59AFA317B}"/>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RSA Fund V Snapshot</a:t>
            </a:r>
          </a:p>
        </p:txBody>
      </p:sp>
      <p:grpSp>
        <p:nvGrpSpPr>
          <p:cNvPr id="15" name="Group 14">
            <a:extLst>
              <a:ext uri="{FF2B5EF4-FFF2-40B4-BE49-F238E27FC236}">
                <a16:creationId xmlns:a16="http://schemas.microsoft.com/office/drawing/2014/main" id="{04DED522-844C-D0EA-C168-9436AF708ED3}"/>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BE03EF51-D5EF-F978-27EC-4406024DF0AF}"/>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CBA9F136-831C-224F-D551-3DED86AE84A3}"/>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64180C51-049A-7E8A-D05C-9634EA4788BF}"/>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50F76516-415D-7927-501F-926456A8410A}"/>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3C82FB45-9ECF-E9FB-1EA3-4DD418431C1A}"/>
              </a:ext>
            </a:extLst>
          </p:cNvPr>
          <p:cNvSpPr txBox="1"/>
          <p:nvPr/>
        </p:nvSpPr>
        <p:spPr>
          <a:xfrm>
            <a:off x="24734" y="1053559"/>
            <a:ext cx="5705506" cy="5782545"/>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Fund Summary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Micro pension is an inclusive and flexible retirement savings plan for individuals in the informal sector. It empowers self-employed individuals and small businesses with less than 3 employees to voluntarily save and build a secure future by accumulating funds over an extended period, providing a reliable income during retirement.</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Investment Strategy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The investment strategy of RSA Fund V is centered on maintaining a conservative and very liquid portfolio that emphasizes capital preservation and generating income. The fund primarily invests in low risk fixed income securities and bank deposits to ensure stability and steady income generation.</a:t>
            </a:r>
          </a:p>
          <a:p>
            <a:pPr marL="171450" indent="-171450" algn="just">
              <a:lnSpc>
                <a:spcPct val="150000"/>
              </a:lnSpc>
              <a:buFont typeface="Arial" panose="020B0604020202020204" pitchFamily="34" charset="0"/>
              <a:buChar char="•"/>
            </a:pPr>
            <a:endParaRPr lang="en-US" sz="1200" dirty="0">
              <a:latin typeface="Ebrima" panose="02000000000000000000" pitchFamily="2" charset="0"/>
              <a:ea typeface="Ebrima" panose="02000000000000000000" pitchFamily="2" charset="0"/>
              <a:cs typeface="Ebrima" panose="02000000000000000000" pitchFamily="2" charset="0"/>
            </a:endParaRPr>
          </a:p>
          <a:p>
            <a:r>
              <a:rPr lang="en-US" sz="1200" b="1" dirty="0">
                <a:latin typeface="Ebrima" panose="02000000000000000000" pitchFamily="2" charset="0"/>
                <a:ea typeface="Ebrima" panose="02000000000000000000" pitchFamily="2" charset="0"/>
                <a:cs typeface="Ebrima" panose="02000000000000000000" pitchFamily="2" charset="0"/>
              </a:rPr>
              <a:t>Risk Profile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This fund is geared towards minimizing risk to safeguard members savings and provide a stable income stream. It maintains a low-risk profile, reducing exposure to market volatility and aiming for consistent income rather than aggressive growth.</a:t>
            </a:r>
          </a:p>
          <a:p>
            <a:pPr marL="171450" indent="-171450" algn="just">
              <a:lnSpc>
                <a:spcPct val="150000"/>
              </a:lnSpc>
              <a:buFont typeface="Arial" panose="020B0604020202020204" pitchFamily="34" charset="0"/>
              <a:buChar char="•"/>
            </a:pPr>
            <a:endParaRPr lang="en-US" sz="1200" dirty="0">
              <a:latin typeface="Ebrima" panose="02000000000000000000" pitchFamily="2" charset="0"/>
              <a:ea typeface="Ebrima" panose="02000000000000000000" pitchFamily="2" charset="0"/>
              <a:cs typeface="Ebrima" panose="02000000000000000000" pitchFamily="2" charset="0"/>
            </a:endParaRPr>
          </a:p>
          <a:p>
            <a:r>
              <a:rPr lang="en-US" sz="1200" b="1" dirty="0">
                <a:latin typeface="Ebrima" panose="02000000000000000000" pitchFamily="2" charset="0"/>
                <a:ea typeface="Ebrima" panose="02000000000000000000" pitchFamily="2" charset="0"/>
                <a:cs typeface="Ebrima" panose="02000000000000000000" pitchFamily="2" charset="0"/>
              </a:rPr>
              <a:t>Return Expectations</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The focus is on preserving the capital and ensuring that members have a dependable source of income during their retirement years.</a:t>
            </a:r>
          </a:p>
        </p:txBody>
      </p:sp>
      <p:sp>
        <p:nvSpPr>
          <p:cNvPr id="6" name="Ribbon: Tilted Down 5">
            <a:extLst>
              <a:ext uri="{FF2B5EF4-FFF2-40B4-BE49-F238E27FC236}">
                <a16:creationId xmlns:a16="http://schemas.microsoft.com/office/drawing/2014/main" id="{FC6C4F02-D5AD-39C1-1292-5AD5C22BC009}"/>
              </a:ext>
            </a:extLst>
          </p:cNvPr>
          <p:cNvSpPr/>
          <p:nvPr/>
        </p:nvSpPr>
        <p:spPr>
          <a:xfrm>
            <a:off x="6055360" y="4104640"/>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3-Year CAGR: 18.95%</a:t>
            </a:r>
          </a:p>
        </p:txBody>
      </p:sp>
      <p:sp>
        <p:nvSpPr>
          <p:cNvPr id="2" name="Ribbon: Tilted Down 1">
            <a:extLst>
              <a:ext uri="{FF2B5EF4-FFF2-40B4-BE49-F238E27FC236}">
                <a16:creationId xmlns:a16="http://schemas.microsoft.com/office/drawing/2014/main" id="{0DAC3D66-6226-F359-C506-A7B7459FA22F}"/>
              </a:ext>
            </a:extLst>
          </p:cNvPr>
          <p:cNvSpPr/>
          <p:nvPr/>
        </p:nvSpPr>
        <p:spPr>
          <a:xfrm>
            <a:off x="6055360" y="4981481"/>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Sharpe Ratio: 0.05</a:t>
            </a:r>
          </a:p>
        </p:txBody>
      </p:sp>
      <p:graphicFrame>
        <p:nvGraphicFramePr>
          <p:cNvPr id="8" name="Chart 7">
            <a:extLst>
              <a:ext uri="{FF2B5EF4-FFF2-40B4-BE49-F238E27FC236}">
                <a16:creationId xmlns:a16="http://schemas.microsoft.com/office/drawing/2014/main" id="{702B02C1-975B-F9BB-6D47-AFB617B48AEF}"/>
              </a:ext>
            </a:extLst>
          </p:cNvPr>
          <p:cNvGraphicFramePr>
            <a:graphicFrameLocks/>
          </p:cNvGraphicFramePr>
          <p:nvPr>
            <p:extLst>
              <p:ext uri="{D42A27DB-BD31-4B8C-83A1-F6EECF244321}">
                <p14:modId xmlns:p14="http://schemas.microsoft.com/office/powerpoint/2010/main" val="2596008343"/>
              </p:ext>
            </p:extLst>
          </p:nvPr>
        </p:nvGraphicFramePr>
        <p:xfrm>
          <a:off x="6283762" y="1053559"/>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41948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18183-1A80-8385-0D23-42C15BB6D86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EB71D5E-A1E4-129E-B82A-7B28C531336C}"/>
              </a:ext>
            </a:extLst>
          </p:cNvPr>
          <p:cNvSpPr>
            <a:spLocks noGrp="1"/>
          </p:cNvSpPr>
          <p:nvPr>
            <p:ph type="subTitle" idx="4294967295"/>
          </p:nvPr>
        </p:nvSpPr>
        <p:spPr>
          <a:xfrm>
            <a:off x="1524000" y="3602038"/>
            <a:ext cx="9144000" cy="1655762"/>
          </a:xfrm>
        </p:spPr>
        <p:txBody>
          <a:bodyPr/>
          <a:lstStyle/>
          <a:p>
            <a:endParaRPr lang="en-US" dirty="0"/>
          </a:p>
        </p:txBody>
      </p:sp>
      <p:pic>
        <p:nvPicPr>
          <p:cNvPr id="4" name="Picture 3">
            <a:extLst>
              <a:ext uri="{FF2B5EF4-FFF2-40B4-BE49-F238E27FC236}">
                <a16:creationId xmlns:a16="http://schemas.microsoft.com/office/drawing/2014/main" id="{9658A70C-AB0A-821D-669F-CD01205CF5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74949B55-9673-E140-E80E-2652E5FE62E8}"/>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RSA Fund VI Active Snapshot</a:t>
            </a:r>
          </a:p>
        </p:txBody>
      </p:sp>
      <p:grpSp>
        <p:nvGrpSpPr>
          <p:cNvPr id="15" name="Group 14">
            <a:extLst>
              <a:ext uri="{FF2B5EF4-FFF2-40B4-BE49-F238E27FC236}">
                <a16:creationId xmlns:a16="http://schemas.microsoft.com/office/drawing/2014/main" id="{225A0684-4A1B-A611-AE50-26D20A3124CD}"/>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AB2F4A16-53DA-CB27-0863-1DEAF463ACF1}"/>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FB92B583-42C5-DE59-A3E8-535AF23248D5}"/>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4FDB4B20-3307-F9FC-3EDF-75A3087B346F}"/>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102751D7-241B-01B6-60DC-5F81867CB0A5}"/>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0DE6A614-6085-F7EE-F487-5EF156820663}"/>
              </a:ext>
            </a:extLst>
          </p:cNvPr>
          <p:cNvSpPr txBox="1"/>
          <p:nvPr/>
        </p:nvSpPr>
        <p:spPr>
          <a:xfrm>
            <a:off x="24734" y="1053559"/>
            <a:ext cx="5705506" cy="3381888"/>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Fund Summary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VI Active is a non-interest fund in the context of Islamic finance or Sharia-compliant investments. It typically adheres to the principles of Islamic finance.</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Sharia Compliance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Non-interest funds adhere to Sharia principles, which prohibit investments in certain sectors such as gambling, alcohol, and conventional financial services that involve interest.</a:t>
            </a:r>
          </a:p>
          <a:p>
            <a:pPr marL="171450" indent="-171450" algn="just">
              <a:lnSpc>
                <a:spcPct val="150000"/>
              </a:lnSpc>
              <a:buFont typeface="Arial" panose="020B0604020202020204" pitchFamily="34" charset="0"/>
              <a:buChar char="•"/>
            </a:pPr>
            <a:endParaRPr lang="en-US" sz="1200" dirty="0">
              <a:latin typeface="Ebrima" panose="02000000000000000000" pitchFamily="2" charset="0"/>
              <a:ea typeface="Ebrima" panose="02000000000000000000" pitchFamily="2" charset="0"/>
              <a:cs typeface="Ebrima" panose="02000000000000000000" pitchFamily="2" charset="0"/>
            </a:endParaRPr>
          </a:p>
          <a:p>
            <a:r>
              <a:rPr lang="en-US" sz="1200" b="1" dirty="0">
                <a:latin typeface="Ebrima" panose="02000000000000000000" pitchFamily="2" charset="0"/>
                <a:ea typeface="Ebrima" panose="02000000000000000000" pitchFamily="2" charset="0"/>
                <a:cs typeface="Ebrima" panose="02000000000000000000" pitchFamily="2" charset="0"/>
              </a:rPr>
              <a:t>Risk Profile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Non-interest funds may have a moderate risk profile, focusing on stable and ethical investment opportunities that align with Sharia principles.</a:t>
            </a:r>
          </a:p>
        </p:txBody>
      </p:sp>
      <p:sp>
        <p:nvSpPr>
          <p:cNvPr id="6" name="Ribbon: Tilted Down 5">
            <a:extLst>
              <a:ext uri="{FF2B5EF4-FFF2-40B4-BE49-F238E27FC236}">
                <a16:creationId xmlns:a16="http://schemas.microsoft.com/office/drawing/2014/main" id="{CE52EA59-1960-868F-BFF1-419E35B2F133}"/>
              </a:ext>
            </a:extLst>
          </p:cNvPr>
          <p:cNvSpPr/>
          <p:nvPr/>
        </p:nvSpPr>
        <p:spPr>
          <a:xfrm>
            <a:off x="6055360" y="4104640"/>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3-Year CAGR: 17.92%</a:t>
            </a:r>
          </a:p>
        </p:txBody>
      </p:sp>
      <p:sp>
        <p:nvSpPr>
          <p:cNvPr id="2" name="Ribbon: Tilted Down 1">
            <a:extLst>
              <a:ext uri="{FF2B5EF4-FFF2-40B4-BE49-F238E27FC236}">
                <a16:creationId xmlns:a16="http://schemas.microsoft.com/office/drawing/2014/main" id="{52007A97-F10A-9366-3C5D-B91020F46668}"/>
              </a:ext>
            </a:extLst>
          </p:cNvPr>
          <p:cNvSpPr/>
          <p:nvPr/>
        </p:nvSpPr>
        <p:spPr>
          <a:xfrm>
            <a:off x="6055360" y="4966419"/>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Sharpe Ratio: -0.05</a:t>
            </a:r>
          </a:p>
        </p:txBody>
      </p:sp>
      <p:graphicFrame>
        <p:nvGraphicFramePr>
          <p:cNvPr id="8" name="Chart 7">
            <a:extLst>
              <a:ext uri="{FF2B5EF4-FFF2-40B4-BE49-F238E27FC236}">
                <a16:creationId xmlns:a16="http://schemas.microsoft.com/office/drawing/2014/main" id="{AFD3D0E5-138C-DB4D-CF04-2C77F1B01CCD}"/>
              </a:ext>
            </a:extLst>
          </p:cNvPr>
          <p:cNvGraphicFramePr>
            <a:graphicFrameLocks/>
          </p:cNvGraphicFramePr>
          <p:nvPr>
            <p:extLst>
              <p:ext uri="{D42A27DB-BD31-4B8C-83A1-F6EECF244321}">
                <p14:modId xmlns:p14="http://schemas.microsoft.com/office/powerpoint/2010/main" val="2579582328"/>
              </p:ext>
            </p:extLst>
          </p:nvPr>
        </p:nvGraphicFramePr>
        <p:xfrm>
          <a:off x="6283762" y="1063363"/>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70420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81267-AAB5-1D97-8E11-E829031E613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7BF7CA1-7655-C6CF-AA34-08205810DB6E}"/>
              </a:ext>
            </a:extLst>
          </p:cNvPr>
          <p:cNvSpPr>
            <a:spLocks noGrp="1"/>
          </p:cNvSpPr>
          <p:nvPr>
            <p:ph type="subTitle" idx="4294967295"/>
          </p:nvPr>
        </p:nvSpPr>
        <p:spPr>
          <a:xfrm>
            <a:off x="1524000" y="3602038"/>
            <a:ext cx="9144000" cy="1655762"/>
          </a:xfrm>
        </p:spPr>
        <p:txBody>
          <a:bodyPr/>
          <a:lstStyle/>
          <a:p>
            <a:endParaRPr lang="en-US" dirty="0"/>
          </a:p>
        </p:txBody>
      </p:sp>
      <p:pic>
        <p:nvPicPr>
          <p:cNvPr id="4" name="Picture 3">
            <a:extLst>
              <a:ext uri="{FF2B5EF4-FFF2-40B4-BE49-F238E27FC236}">
                <a16:creationId xmlns:a16="http://schemas.microsoft.com/office/drawing/2014/main" id="{E4A533DB-D144-B210-666B-09C793B77A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676DD4C8-1BD8-E4A9-AF7E-F3D3546C4BED}"/>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RSA Fund VI Retiree Snapshot</a:t>
            </a:r>
          </a:p>
        </p:txBody>
      </p:sp>
      <p:grpSp>
        <p:nvGrpSpPr>
          <p:cNvPr id="15" name="Group 14">
            <a:extLst>
              <a:ext uri="{FF2B5EF4-FFF2-40B4-BE49-F238E27FC236}">
                <a16:creationId xmlns:a16="http://schemas.microsoft.com/office/drawing/2014/main" id="{72664557-AF06-0D1F-75C0-E9731C706591}"/>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55E71582-5CC1-F57A-54C5-14E3C9D9B986}"/>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6A8DB956-FD71-3847-876B-DEF760A04982}"/>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D6D6A9C7-1876-441E-1C9E-57B72CFB3BDD}"/>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DA6A33BA-C6EE-84E2-93F2-173BBE88B48E}"/>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95ECE29E-4F31-8A69-60CA-48A73CB064DF}"/>
              </a:ext>
            </a:extLst>
          </p:cNvPr>
          <p:cNvSpPr txBox="1"/>
          <p:nvPr/>
        </p:nvSpPr>
        <p:spPr>
          <a:xfrm>
            <a:off x="24734" y="1053559"/>
            <a:ext cx="5705506" cy="3381888"/>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Fund Summary</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RSA Fund VI Active is a non-interest fund in the context of Islamic finance or Sharia-compliant investments. It typically adheres to the principles of Islamic finance.</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Sharia Compliance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Non-interest funds adhere to Sharia principles, which prohibit investments in certain sectors such as gambling, alcohol, and conventional financial services that involve interest.</a:t>
            </a:r>
          </a:p>
          <a:p>
            <a:pPr marL="171450" indent="-171450" algn="just">
              <a:lnSpc>
                <a:spcPct val="150000"/>
              </a:lnSpc>
              <a:buFont typeface="Arial" panose="020B0604020202020204" pitchFamily="34" charset="0"/>
              <a:buChar char="•"/>
            </a:pPr>
            <a:endParaRPr lang="en-US" sz="1200" dirty="0">
              <a:latin typeface="Ebrima" panose="02000000000000000000" pitchFamily="2" charset="0"/>
              <a:ea typeface="Ebrima" panose="02000000000000000000" pitchFamily="2" charset="0"/>
              <a:cs typeface="Ebrima" panose="02000000000000000000" pitchFamily="2" charset="0"/>
            </a:endParaRPr>
          </a:p>
          <a:p>
            <a:r>
              <a:rPr lang="en-US" sz="1200" b="1" dirty="0">
                <a:latin typeface="Ebrima" panose="02000000000000000000" pitchFamily="2" charset="0"/>
                <a:ea typeface="Ebrima" panose="02000000000000000000" pitchFamily="2" charset="0"/>
                <a:cs typeface="Ebrima" panose="02000000000000000000" pitchFamily="2" charset="0"/>
              </a:rPr>
              <a:t>Risk Profile</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Non-interest funds may have a moderate risk profile, focusing on stable and ethical investment opportunities that align with Sharia principles.</a:t>
            </a:r>
          </a:p>
        </p:txBody>
      </p:sp>
      <p:sp>
        <p:nvSpPr>
          <p:cNvPr id="6" name="Ribbon: Tilted Down 5">
            <a:extLst>
              <a:ext uri="{FF2B5EF4-FFF2-40B4-BE49-F238E27FC236}">
                <a16:creationId xmlns:a16="http://schemas.microsoft.com/office/drawing/2014/main" id="{4A1B9226-7BF8-E34D-9F28-8A7337286FE4}"/>
              </a:ext>
            </a:extLst>
          </p:cNvPr>
          <p:cNvSpPr/>
          <p:nvPr/>
        </p:nvSpPr>
        <p:spPr>
          <a:xfrm>
            <a:off x="6055360" y="4104640"/>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3-Year CAGR: 17.87%</a:t>
            </a:r>
          </a:p>
        </p:txBody>
      </p:sp>
      <p:sp>
        <p:nvSpPr>
          <p:cNvPr id="2" name="Ribbon: Tilted Down 1">
            <a:extLst>
              <a:ext uri="{FF2B5EF4-FFF2-40B4-BE49-F238E27FC236}">
                <a16:creationId xmlns:a16="http://schemas.microsoft.com/office/drawing/2014/main" id="{4FC78C59-B743-1F69-95BE-E46E391E49D1}"/>
              </a:ext>
            </a:extLst>
          </p:cNvPr>
          <p:cNvSpPr/>
          <p:nvPr/>
        </p:nvSpPr>
        <p:spPr>
          <a:xfrm>
            <a:off x="6055360" y="4981481"/>
            <a:ext cx="4927600" cy="619760"/>
          </a:xfrm>
          <a:prstGeom prst="ribb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Sharpe Ratio: -0.07</a:t>
            </a:r>
          </a:p>
        </p:txBody>
      </p:sp>
      <p:graphicFrame>
        <p:nvGraphicFramePr>
          <p:cNvPr id="8" name="Chart 7">
            <a:extLst>
              <a:ext uri="{FF2B5EF4-FFF2-40B4-BE49-F238E27FC236}">
                <a16:creationId xmlns:a16="http://schemas.microsoft.com/office/drawing/2014/main" id="{4D6E0A2E-7211-2F71-C2DB-4AA6EFB52C2C}"/>
              </a:ext>
            </a:extLst>
          </p:cNvPr>
          <p:cNvGraphicFramePr>
            <a:graphicFrameLocks/>
          </p:cNvGraphicFramePr>
          <p:nvPr>
            <p:extLst>
              <p:ext uri="{D42A27DB-BD31-4B8C-83A1-F6EECF244321}">
                <p14:modId xmlns:p14="http://schemas.microsoft.com/office/powerpoint/2010/main" val="2061345619"/>
              </p:ext>
            </p:extLst>
          </p:nvPr>
        </p:nvGraphicFramePr>
        <p:xfrm>
          <a:off x="6283762" y="1078882"/>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8768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7E202-430A-1CB4-C007-7C075946E96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4E992F6-F1A3-62F6-0852-5876598D24E2}"/>
              </a:ext>
            </a:extLst>
          </p:cNvPr>
          <p:cNvSpPr>
            <a:spLocks noGrp="1"/>
          </p:cNvSpPr>
          <p:nvPr>
            <p:ph type="subTitle" idx="4294967295"/>
          </p:nvPr>
        </p:nvSpPr>
        <p:spPr>
          <a:xfrm>
            <a:off x="1524000" y="3602038"/>
            <a:ext cx="9144000" cy="1655762"/>
          </a:xfrm>
        </p:spPr>
        <p:txBody>
          <a:bodyPr/>
          <a:lstStyle/>
          <a:p>
            <a:endParaRPr lang="en-US" dirty="0"/>
          </a:p>
        </p:txBody>
      </p:sp>
      <p:pic>
        <p:nvPicPr>
          <p:cNvPr id="4" name="Picture 3">
            <a:extLst>
              <a:ext uri="{FF2B5EF4-FFF2-40B4-BE49-F238E27FC236}">
                <a16:creationId xmlns:a16="http://schemas.microsoft.com/office/drawing/2014/main" id="{2D5CA5E3-145D-E2DE-AAE5-66A427974C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0" y="-3064"/>
            <a:ext cx="12192000" cy="6875792"/>
          </a:xfrm>
          <a:prstGeom prst="rect">
            <a:avLst/>
          </a:prstGeom>
          <a:solidFill>
            <a:schemeClr val="accent1">
              <a:lumMod val="60000"/>
              <a:lumOff val="40000"/>
            </a:schemeClr>
          </a:solidFill>
        </p:spPr>
      </p:pic>
      <p:sp>
        <p:nvSpPr>
          <p:cNvPr id="14" name="TextBox 13">
            <a:extLst>
              <a:ext uri="{FF2B5EF4-FFF2-40B4-BE49-F238E27FC236}">
                <a16:creationId xmlns:a16="http://schemas.microsoft.com/office/drawing/2014/main" id="{3767A236-8BE6-14C5-89F8-26797945B244}"/>
              </a:ext>
            </a:extLst>
          </p:cNvPr>
          <p:cNvSpPr txBox="1"/>
          <p:nvPr/>
        </p:nvSpPr>
        <p:spPr>
          <a:xfrm>
            <a:off x="2371292" y="200873"/>
            <a:ext cx="8102992" cy="553998"/>
          </a:xfrm>
          <a:prstGeom prst="rect">
            <a:avLst/>
          </a:prstGeom>
          <a:noFill/>
          <a:scene3d>
            <a:camera prst="orthographicFront"/>
            <a:lightRig rig="threePt" dir="t"/>
          </a:scene3d>
          <a:sp3d>
            <a:bevelT/>
          </a:sp3d>
        </p:spPr>
        <p:txBody>
          <a:bodyPr wrap="square" rtlCol="0">
            <a:spAutoFit/>
          </a:bodyPr>
          <a:lstStyle/>
          <a:p>
            <a:r>
              <a:rPr lang="en-GB" sz="3000" b="1" dirty="0">
                <a:solidFill>
                  <a:srgbClr val="1A4664"/>
                </a:solidFill>
                <a:latin typeface="Trebuchet MS" panose="020B0603020202020204" pitchFamily="34" charset="0"/>
              </a:rPr>
              <a:t>Financial Market Review &amp; Outlook</a:t>
            </a:r>
          </a:p>
        </p:txBody>
      </p:sp>
      <p:grpSp>
        <p:nvGrpSpPr>
          <p:cNvPr id="15" name="Group 14">
            <a:extLst>
              <a:ext uri="{FF2B5EF4-FFF2-40B4-BE49-F238E27FC236}">
                <a16:creationId xmlns:a16="http://schemas.microsoft.com/office/drawing/2014/main" id="{42EB182F-7590-CCD0-A739-BFDD01BB703B}"/>
              </a:ext>
            </a:extLst>
          </p:cNvPr>
          <p:cNvGrpSpPr>
            <a:grpSpLocks/>
          </p:cNvGrpSpPr>
          <p:nvPr/>
        </p:nvGrpSpPr>
        <p:grpSpPr bwMode="auto">
          <a:xfrm>
            <a:off x="2473762" y="715299"/>
            <a:ext cx="7543800" cy="152400"/>
            <a:chOff x="0" y="914400"/>
            <a:chExt cx="7543800" cy="152400"/>
          </a:xfrm>
        </p:grpSpPr>
        <p:sp>
          <p:nvSpPr>
            <p:cNvPr id="16" name="Rectangle 15">
              <a:extLst>
                <a:ext uri="{FF2B5EF4-FFF2-40B4-BE49-F238E27FC236}">
                  <a16:creationId xmlns:a16="http://schemas.microsoft.com/office/drawing/2014/main" id="{7832A975-9ACE-ACB4-9BA5-DDF3AD12BAAB}"/>
                </a:ext>
              </a:extLst>
            </p:cNvPr>
            <p:cNvSpPr/>
            <p:nvPr/>
          </p:nvSpPr>
          <p:spPr>
            <a:xfrm>
              <a:off x="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le 16">
              <a:extLst>
                <a:ext uri="{FF2B5EF4-FFF2-40B4-BE49-F238E27FC236}">
                  <a16:creationId xmlns:a16="http://schemas.microsoft.com/office/drawing/2014/main" id="{0A5C1EAA-8E45-FF07-5986-103C5FC9C926}"/>
                </a:ext>
              </a:extLst>
            </p:cNvPr>
            <p:cNvSpPr/>
            <p:nvPr/>
          </p:nvSpPr>
          <p:spPr>
            <a:xfrm>
              <a:off x="190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le 17">
              <a:extLst>
                <a:ext uri="{FF2B5EF4-FFF2-40B4-BE49-F238E27FC236}">
                  <a16:creationId xmlns:a16="http://schemas.microsoft.com/office/drawing/2014/main" id="{4DB544C3-9C38-D52C-2AAD-8E362D93F66C}"/>
                </a:ext>
              </a:extLst>
            </p:cNvPr>
            <p:cNvSpPr/>
            <p:nvPr/>
          </p:nvSpPr>
          <p:spPr>
            <a:xfrm>
              <a:off x="3810000" y="914400"/>
              <a:ext cx="1828800" cy="15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9" name="Rectangle 18">
              <a:extLst>
                <a:ext uri="{FF2B5EF4-FFF2-40B4-BE49-F238E27FC236}">
                  <a16:creationId xmlns:a16="http://schemas.microsoft.com/office/drawing/2014/main" id="{CB3A679C-359D-5C1B-01F5-5FF0FCB97CB5}"/>
                </a:ext>
              </a:extLst>
            </p:cNvPr>
            <p:cNvSpPr/>
            <p:nvPr/>
          </p:nvSpPr>
          <p:spPr>
            <a:xfrm>
              <a:off x="5715000" y="914400"/>
              <a:ext cx="18288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grpSp>
      <p:sp>
        <p:nvSpPr>
          <p:cNvPr id="10" name="TextBox 9">
            <a:extLst>
              <a:ext uri="{FF2B5EF4-FFF2-40B4-BE49-F238E27FC236}">
                <a16:creationId xmlns:a16="http://schemas.microsoft.com/office/drawing/2014/main" id="{3A7337D1-4F13-A2C8-FE46-496B0B06FCCA}"/>
              </a:ext>
            </a:extLst>
          </p:cNvPr>
          <p:cNvSpPr txBox="1"/>
          <p:nvPr/>
        </p:nvSpPr>
        <p:spPr>
          <a:xfrm>
            <a:off x="24734" y="1053559"/>
            <a:ext cx="5705506" cy="5136214"/>
          </a:xfrm>
          <a:prstGeom prst="rect">
            <a:avLst/>
          </a:prstGeom>
          <a:noFill/>
        </p:spPr>
        <p:txBody>
          <a:bodyPr wrap="square" rtlCol="0">
            <a:spAutoFit/>
          </a:bodyPr>
          <a:lstStyle/>
          <a:p>
            <a:r>
              <a:rPr lang="en-US" sz="1200" b="1" dirty="0">
                <a:latin typeface="Ebrima" panose="02000000000000000000" pitchFamily="2" charset="0"/>
                <a:ea typeface="Ebrima" panose="02000000000000000000" pitchFamily="2" charset="0"/>
                <a:cs typeface="Ebrima" panose="02000000000000000000" pitchFamily="2" charset="0"/>
              </a:rPr>
              <a:t>Fixed Income Review</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The fixed income market saw mixed sentiments in the month of September 2025. On the one hand, the secondary market for Nigerian treasury bills saw bullish activity, resulting in a 117bps month-on-month (m/m) decline in average yield to 17.93%. On the other hand, sentiment in the secondary market for FGN bonds was bearish, resulting in a 5bps m/m increase in average yield to 16.34%. </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Meanwhile, Monetary Policy Committee voted to cut the Monetary Policy Rate by 50bps to 27.00% at the end of its meeting on September 23, 2025. The MPC also adjusted the asymmetric corridor around the MPR to +250bps/ -250bps and reduced the CRR for commercial banks from 50% to 45%. The expansionary measures were predicated on five consecutive months of disinflation, among other things.</a:t>
            </a: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pPr marL="171450" indent="-171450" algn="just">
              <a:lnSpc>
                <a:spcPct val="150000"/>
              </a:lnSpc>
              <a:buFont typeface="Arial" panose="020B0604020202020204" pitchFamily="34" charset="0"/>
              <a:buChar char="•"/>
            </a:pPr>
            <a:endParaRPr lang="en-US" sz="1200" dirty="0">
              <a:latin typeface="Ebrima" panose="02000000000000000000" pitchFamily="2" charset="0"/>
              <a:cs typeface="Times New Roman" panose="02020603050405020304" pitchFamily="18" charset="0"/>
            </a:endParaRPr>
          </a:p>
          <a:p>
            <a:r>
              <a:rPr lang="en-US" sz="1200" b="1" dirty="0">
                <a:latin typeface="Ebrima" panose="02000000000000000000" pitchFamily="2" charset="0"/>
                <a:ea typeface="Ebrima" panose="02000000000000000000" pitchFamily="2" charset="0"/>
                <a:cs typeface="Ebrima" panose="02000000000000000000" pitchFamily="2" charset="0"/>
              </a:rPr>
              <a:t>Fixed Income Outlook</a:t>
            </a:r>
          </a:p>
          <a:p>
            <a:pPr marL="171450" indent="-171450" algn="just">
              <a:lnSpc>
                <a:spcPct val="150000"/>
              </a:lnSpc>
              <a:buFont typeface="Arial" panose="020B0604020202020204" pitchFamily="34" charset="0"/>
              <a:buChar char="•"/>
            </a:pPr>
            <a:r>
              <a:rPr lang="en-US" sz="1200" dirty="0">
                <a:latin typeface="Ebrima" panose="02000000000000000000" pitchFamily="2" charset="0"/>
                <a:ea typeface="Ebrima" panose="02000000000000000000" pitchFamily="2" charset="0"/>
                <a:cs typeface="Ebrima" panose="02000000000000000000" pitchFamily="2" charset="0"/>
              </a:rPr>
              <a:t>Given the recent decision by monetary authority to follow an expansionary monetary policy path, we expect interest rates to trek southward, spurring bullish activities in the fixed income markets.</a:t>
            </a:r>
          </a:p>
        </p:txBody>
      </p:sp>
      <p:graphicFrame>
        <p:nvGraphicFramePr>
          <p:cNvPr id="6" name="Chart 5">
            <a:extLst>
              <a:ext uri="{FF2B5EF4-FFF2-40B4-BE49-F238E27FC236}">
                <a16:creationId xmlns:a16="http://schemas.microsoft.com/office/drawing/2014/main" id="{8B678085-5ED7-261C-5669-4C3F1589E376}"/>
              </a:ext>
            </a:extLst>
          </p:cNvPr>
          <p:cNvGraphicFramePr>
            <a:graphicFrameLocks/>
          </p:cNvGraphicFramePr>
          <p:nvPr>
            <p:extLst>
              <p:ext uri="{D42A27DB-BD31-4B8C-83A1-F6EECF244321}">
                <p14:modId xmlns:p14="http://schemas.microsoft.com/office/powerpoint/2010/main" val="1237282522"/>
              </p:ext>
            </p:extLst>
          </p:nvPr>
        </p:nvGraphicFramePr>
        <p:xfrm>
          <a:off x="6283762" y="1004970"/>
          <a:ext cx="5883504" cy="27098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38BBF4FE-D464-896B-BBF1-20215D7F749B}"/>
              </a:ext>
            </a:extLst>
          </p:cNvPr>
          <p:cNvGraphicFramePr>
            <a:graphicFrameLocks/>
          </p:cNvGraphicFramePr>
          <p:nvPr>
            <p:extLst>
              <p:ext uri="{D42A27DB-BD31-4B8C-83A1-F6EECF244321}">
                <p14:modId xmlns:p14="http://schemas.microsoft.com/office/powerpoint/2010/main" val="1990826276"/>
              </p:ext>
            </p:extLst>
          </p:nvPr>
        </p:nvGraphicFramePr>
        <p:xfrm>
          <a:off x="6283762" y="3852137"/>
          <a:ext cx="5883504" cy="27098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17828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169465</TotalTime>
  <Words>2443</Words>
  <Application>Microsoft Office PowerPoint</Application>
  <PresentationFormat>Widescreen</PresentationFormat>
  <Paragraphs>183</Paragraphs>
  <Slides>11</Slides>
  <Notes>10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0" baseType="lpstr">
      <vt:lpstr>Arial</vt:lpstr>
      <vt:lpstr>Calibri</vt:lpstr>
      <vt:lpstr>Calibri Light</vt:lpstr>
      <vt:lpstr>Century Gothic</vt:lpstr>
      <vt:lpstr>Ebrima</vt:lpstr>
      <vt:lpstr>Times New Roman</vt:lpstr>
      <vt:lpstr>Trebuchet MS</vt:lpstr>
      <vt:lpstr>Office Theme</vt:lpstr>
      <vt:lpstr>Worksheet</vt:lpstr>
      <vt:lpstr>Fund Manager’s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Afolabi Adeisa</cp:lastModifiedBy>
  <cp:revision>1318</cp:revision>
  <cp:lastPrinted>2024-08-08T15:46:21Z</cp:lastPrinted>
  <dcterms:created xsi:type="dcterms:W3CDTF">2020-12-14T04:34:52Z</dcterms:created>
  <dcterms:modified xsi:type="dcterms:W3CDTF">2025-10-06T12:16:09Z</dcterms:modified>
</cp:coreProperties>
</file>